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4" r:id="rId2"/>
    <p:sldMasterId id="2147484792" r:id="rId3"/>
    <p:sldMasterId id="2147483756" r:id="rId4"/>
    <p:sldMasterId id="2147483687" r:id="rId5"/>
  </p:sldMasterIdLst>
  <p:notesMasterIdLst>
    <p:notesMasterId r:id="rId1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C771-8B8D-4F32-90C0-C8850AE06EE1}" type="datetimeFigureOut">
              <a:rPr/>
              <a:pPr/>
              <a:t>8/22/22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FB3E6-D622-438F-A5DD-E5D6D7F15ED1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399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Slide Updated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6720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Slide Updated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1858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Slide Updated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673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Slide Updated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3763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Slide Updated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8981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92D5C3-505F-4A5B-8D6D-133B89B78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219" y="2554122"/>
            <a:ext cx="4230076" cy="304635"/>
          </a:xfrm>
        </p:spPr>
        <p:txBody>
          <a:bodyPr vert="horz" wrap="square" lIns="0" tIns="17145" rIns="0" bIns="0" rtlCol="0">
            <a:spAutoFit/>
          </a:bodyPr>
          <a:lstStyle>
            <a:lvl1pPr>
              <a:defRPr lang="en-US" dirty="0" smtClean="0"/>
            </a:lvl1pPr>
          </a:lstStyle>
          <a:p>
            <a:pPr marL="7701" lvl="0" algn="l" defTabSz="554445" rtl="0" eaLnBrk="1" latinLnBrk="0" hangingPunct="1">
              <a:lnSpc>
                <a:spcPct val="100000"/>
              </a:lnSpc>
              <a:spcBef>
                <a:spcPts val="81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A037995-7193-4476-B08E-E70CD864B4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69" y="3927279"/>
            <a:ext cx="392672" cy="246221"/>
          </a:xfrm>
        </p:spPr>
        <p:txBody>
          <a:bodyPr vert="horz" wrap="none" lIns="0" tIns="0" rIns="0" bIns="0" rtlCol="0">
            <a:spAutoFit/>
          </a:bodyPr>
          <a:lstStyle>
            <a:lvl1pPr>
              <a:defRPr lang="en-US" sz="1600" dirty="0">
                <a:solidFill>
                  <a:srgbClr val="F4F3F9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C756E75-A123-45CA-AEF9-03ACCCEA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60" y="1600201"/>
            <a:ext cx="4878841" cy="508687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1140A9E7-4D88-40C2-A244-53D0BA4F79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4352" y="1818063"/>
            <a:ext cx="6327648" cy="4218432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514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BC50D-9B42-4A8C-87C8-D96DF0E2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46" y="143886"/>
            <a:ext cx="10514927" cy="737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01222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E1D2B0D7-2A1D-4E03-B8A0-06B1E91B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B47F067-6181-497F-B821-E544309FA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541" y="1119911"/>
            <a:ext cx="10514927" cy="4350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974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3CADA62-BF29-4A7B-A3FF-63E5346E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5854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346" y="143886"/>
            <a:ext cx="10514927" cy="737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1" y="6377943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48381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346" y="143886"/>
            <a:ext cx="10514927" cy="737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1" y="6377943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81626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1" y="6377943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631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8847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3CADA62-BF29-4A7B-A3FF-63E5346E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9164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 Tit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0333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0DEC2-56F1-45F5-9A9B-0D592B6B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8E9DBF-D5C2-4E3D-8116-6289D0F6A5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9139" y="234951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25868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0DEC2-56F1-45F5-9A9B-0D592B6B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88091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0DEC2-56F1-45F5-9A9B-0D592B6B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8E9DBF-D5C2-4E3D-8116-6289D0F6A5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9139" y="234951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51567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306952" y="6518754"/>
            <a:ext cx="3751449" cy="256109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08089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0DEC2-56F1-45F5-9A9B-0D592B6B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8E9DBF-D5C2-4E3D-8116-6289D0F6A5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9139" y="234951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99499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C6B76AE-EDEC-4417-B5DA-F48574E37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321" y="143885"/>
            <a:ext cx="10514927" cy="737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48855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Tit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39320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067320D5-0CB9-41B6-9354-2210D7352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219" y="2554121"/>
            <a:ext cx="4230076" cy="263534"/>
          </a:xfrm>
        </p:spPr>
        <p:txBody>
          <a:bodyPr vert="horz" wrap="square" lIns="0" tIns="17145" rIns="0" bIns="0" rtlCol="0">
            <a:spAutoFit/>
          </a:bodyPr>
          <a:lstStyle>
            <a:lvl1pPr>
              <a:defRPr lang="en-US" dirty="0" smtClean="0"/>
            </a:lvl1pPr>
          </a:lstStyle>
          <a:p>
            <a:pPr marL="7701" lvl="0" algn="l" defTabSz="554445" rtl="0" eaLnBrk="1" latinLnBrk="0" hangingPunct="1">
              <a:lnSpc>
                <a:spcPct val="100000"/>
              </a:lnSpc>
              <a:spcBef>
                <a:spcPts val="81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xmlns="" id="{FBE3EFBB-7988-499E-9325-CFE1D1FB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60" y="1600201"/>
            <a:ext cx="4878841" cy="443070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79070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067320D5-0CB9-41B6-9354-2210D7352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220" y="2830792"/>
            <a:ext cx="4855353" cy="263534"/>
          </a:xfrm>
        </p:spPr>
        <p:txBody>
          <a:bodyPr vert="horz" wrap="square" lIns="0" tIns="17145" rIns="0" bIns="0" rtlCol="0">
            <a:spAutoFit/>
          </a:bodyPr>
          <a:lstStyle>
            <a:lvl1pPr>
              <a:defRPr lang="en-US" dirty="0" smtClean="0"/>
            </a:lvl1pPr>
          </a:lstStyle>
          <a:p>
            <a:pPr marL="7701" lvl="0" algn="l" defTabSz="554445" rtl="0" eaLnBrk="1" latinLnBrk="0" hangingPunct="1">
              <a:lnSpc>
                <a:spcPct val="100000"/>
              </a:lnSpc>
              <a:spcBef>
                <a:spcPts val="81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xmlns="" id="{FBE3EFBB-7988-499E-9325-CFE1D1FB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59" y="1877352"/>
            <a:ext cx="4855353" cy="399981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en-US" dirty="0"/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9E1867B1-C237-466F-A66F-173C2D7345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930" y="4272420"/>
            <a:ext cx="1998263" cy="248787"/>
          </a:xfrm>
        </p:spPr>
        <p:txBody>
          <a:bodyPr wrap="none" anchor="ctr" anchorCtr="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05520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0DEC2-56F1-45F5-9A9B-0D592B6B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8E9DBF-D5C2-4E3D-8116-6289D0F6A5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9139" y="234951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70615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306952" y="6518754"/>
            <a:ext cx="3751449" cy="256109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799936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92D5C3-505F-4A5B-8D6D-133B89B78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219" y="2554122"/>
            <a:ext cx="4230076" cy="304635"/>
          </a:xfrm>
        </p:spPr>
        <p:txBody>
          <a:bodyPr vert="horz" wrap="square" lIns="0" tIns="17145" rIns="0" bIns="0" rtlCol="0">
            <a:spAutoFit/>
          </a:bodyPr>
          <a:lstStyle>
            <a:lvl1pPr>
              <a:defRPr lang="en-US" dirty="0" smtClean="0"/>
            </a:lvl1pPr>
          </a:lstStyle>
          <a:p>
            <a:pPr marL="7701" lvl="0" algn="l" defTabSz="554445" rtl="0" eaLnBrk="1" latinLnBrk="0" hangingPunct="1">
              <a:lnSpc>
                <a:spcPct val="100000"/>
              </a:lnSpc>
              <a:spcBef>
                <a:spcPts val="81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A037995-7193-4476-B08E-E70CD864B4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69" y="3927279"/>
            <a:ext cx="392672" cy="246221"/>
          </a:xfrm>
        </p:spPr>
        <p:txBody>
          <a:bodyPr vert="horz" wrap="none" lIns="0" tIns="0" rIns="0" bIns="0" rtlCol="0">
            <a:spAutoFit/>
          </a:bodyPr>
          <a:lstStyle>
            <a:lvl1pPr>
              <a:defRPr lang="en-US" sz="1600" dirty="0">
                <a:solidFill>
                  <a:srgbClr val="F4F3F9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C756E75-A123-45CA-AEF9-03ACCCEA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60" y="1600201"/>
            <a:ext cx="4878841" cy="508687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1140A9E7-4D88-40C2-A244-53D0BA4F79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4352" y="1818063"/>
            <a:ext cx="6327648" cy="4218432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514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xmlns="" id="{CFC06773-446F-4FBB-80FD-FA7149C6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69" y="1776377"/>
            <a:ext cx="4878841" cy="5086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0A44EEC0-9029-4508-96B2-C72FEC9FC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69" y="2533529"/>
            <a:ext cx="4230076" cy="304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01" lvl="0" algn="l" defTabSz="554445" rtl="0" eaLnBrk="1" latinLnBrk="0" hangingPunct="1">
              <a:lnSpc>
                <a:spcPct val="100000"/>
              </a:lnSpc>
              <a:spcBef>
                <a:spcPts val="81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9423FBC6-8C2B-4D44-8832-FE7600428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3270" y="3927280"/>
            <a:ext cx="360060" cy="630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lang="en-US" sz="1333" spc="3" smtClean="0">
                <a:solidFill>
                  <a:srgbClr val="F4F3F9"/>
                </a:solidFill>
                <a:latin typeface="Calibri"/>
                <a:cs typeface="Calibri"/>
              </a:defRPr>
            </a:lvl1pPr>
          </a:lstStyle>
          <a:p>
            <a:pPr marL="7701">
              <a:spcBef>
                <a:spcPts val="73"/>
              </a:spcBef>
            </a:pPr>
            <a:fld id="{93C5D882-3607-42B5-8045-87E5E1270220}" type="datetime1">
              <a:rPr lang="en-US" smtClean="0"/>
              <a:pPr marL="7701">
                <a:spcBef>
                  <a:spcPts val="73"/>
                </a:spcBef>
              </a:pPr>
              <a:t>1/16/2023</a:t>
            </a:fld>
            <a:endParaRPr lang="en-US" dirty="0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1DEC6CF-5C93-473A-BB1C-6B73DE096C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69" y="298546"/>
            <a:ext cx="3000868" cy="592765"/>
          </a:xfrm>
          <a:prstGeom prst="rect">
            <a:avLst/>
          </a:prstGeom>
        </p:spPr>
      </p:pic>
      <p:grpSp>
        <p:nvGrpSpPr>
          <p:cNvPr id="18" name="Group 8">
            <a:extLst>
              <a:ext uri="{FF2B5EF4-FFF2-40B4-BE49-F238E27FC236}">
                <a16:creationId xmlns:a16="http://schemas.microsoft.com/office/drawing/2014/main" xmlns="" id="{427621CE-EA3C-426C-8E28-D34E9FFF9AB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106313" y="526832"/>
            <a:ext cx="1702419" cy="203929"/>
            <a:chOff x="2179" y="3302"/>
            <a:chExt cx="3022" cy="362"/>
          </a:xfrm>
          <a:solidFill>
            <a:srgbClr val="F03782"/>
          </a:solidFill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0AE99C73-B2D9-406C-A406-4E1CD7F17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" y="3318"/>
              <a:ext cx="191" cy="258"/>
            </a:xfrm>
            <a:custGeom>
              <a:avLst/>
              <a:gdLst>
                <a:gd name="T0" fmla="*/ 20 w 191"/>
                <a:gd name="T1" fmla="*/ 258 h 258"/>
                <a:gd name="T2" fmla="*/ 12 w 191"/>
                <a:gd name="T3" fmla="*/ 256 h 258"/>
                <a:gd name="T4" fmla="*/ 0 w 191"/>
                <a:gd name="T5" fmla="*/ 243 h 258"/>
                <a:gd name="T6" fmla="*/ 0 w 191"/>
                <a:gd name="T7" fmla="*/ 20 h 258"/>
                <a:gd name="T8" fmla="*/ 0 w 191"/>
                <a:gd name="T9" fmla="*/ 12 h 258"/>
                <a:gd name="T10" fmla="*/ 12 w 191"/>
                <a:gd name="T11" fmla="*/ 0 h 258"/>
                <a:gd name="T12" fmla="*/ 92 w 191"/>
                <a:gd name="T13" fmla="*/ 0 h 258"/>
                <a:gd name="T14" fmla="*/ 107 w 191"/>
                <a:gd name="T15" fmla="*/ 0 h 258"/>
                <a:gd name="T16" fmla="*/ 135 w 191"/>
                <a:gd name="T17" fmla="*/ 8 h 258"/>
                <a:gd name="T18" fmla="*/ 157 w 191"/>
                <a:gd name="T19" fmla="*/ 24 h 258"/>
                <a:gd name="T20" fmla="*/ 169 w 191"/>
                <a:gd name="T21" fmla="*/ 48 h 258"/>
                <a:gd name="T22" fmla="*/ 171 w 191"/>
                <a:gd name="T23" fmla="*/ 64 h 258"/>
                <a:gd name="T24" fmla="*/ 169 w 191"/>
                <a:gd name="T25" fmla="*/ 85 h 258"/>
                <a:gd name="T26" fmla="*/ 161 w 191"/>
                <a:gd name="T27" fmla="*/ 99 h 258"/>
                <a:gd name="T28" fmla="*/ 151 w 191"/>
                <a:gd name="T29" fmla="*/ 113 h 258"/>
                <a:gd name="T30" fmla="*/ 137 w 191"/>
                <a:gd name="T31" fmla="*/ 121 h 258"/>
                <a:gd name="T32" fmla="*/ 137 w 191"/>
                <a:gd name="T33" fmla="*/ 121 h 258"/>
                <a:gd name="T34" fmla="*/ 161 w 191"/>
                <a:gd name="T35" fmla="*/ 131 h 258"/>
                <a:gd name="T36" fmla="*/ 179 w 191"/>
                <a:gd name="T37" fmla="*/ 145 h 258"/>
                <a:gd name="T38" fmla="*/ 189 w 191"/>
                <a:gd name="T39" fmla="*/ 165 h 258"/>
                <a:gd name="T40" fmla="*/ 191 w 191"/>
                <a:gd name="T41" fmla="*/ 187 h 258"/>
                <a:gd name="T42" fmla="*/ 189 w 191"/>
                <a:gd name="T43" fmla="*/ 205 h 258"/>
                <a:gd name="T44" fmla="*/ 177 w 191"/>
                <a:gd name="T45" fmla="*/ 231 h 258"/>
                <a:gd name="T46" fmla="*/ 153 w 191"/>
                <a:gd name="T47" fmla="*/ 247 h 258"/>
                <a:gd name="T48" fmla="*/ 123 w 191"/>
                <a:gd name="T49" fmla="*/ 256 h 258"/>
                <a:gd name="T50" fmla="*/ 107 w 191"/>
                <a:gd name="T51" fmla="*/ 258 h 258"/>
                <a:gd name="T52" fmla="*/ 42 w 191"/>
                <a:gd name="T53" fmla="*/ 34 h 258"/>
                <a:gd name="T54" fmla="*/ 86 w 191"/>
                <a:gd name="T55" fmla="*/ 109 h 258"/>
                <a:gd name="T56" fmla="*/ 103 w 191"/>
                <a:gd name="T57" fmla="*/ 107 h 258"/>
                <a:gd name="T58" fmla="*/ 115 w 191"/>
                <a:gd name="T59" fmla="*/ 101 h 258"/>
                <a:gd name="T60" fmla="*/ 125 w 191"/>
                <a:gd name="T61" fmla="*/ 89 h 258"/>
                <a:gd name="T62" fmla="*/ 129 w 191"/>
                <a:gd name="T63" fmla="*/ 70 h 258"/>
                <a:gd name="T64" fmla="*/ 127 w 191"/>
                <a:gd name="T65" fmla="*/ 60 h 258"/>
                <a:gd name="T66" fmla="*/ 121 w 191"/>
                <a:gd name="T67" fmla="*/ 48 h 258"/>
                <a:gd name="T68" fmla="*/ 109 w 191"/>
                <a:gd name="T69" fmla="*/ 38 h 258"/>
                <a:gd name="T70" fmla="*/ 84 w 191"/>
                <a:gd name="T71" fmla="*/ 34 h 258"/>
                <a:gd name="T72" fmla="*/ 99 w 191"/>
                <a:gd name="T73" fmla="*/ 143 h 258"/>
                <a:gd name="T74" fmla="*/ 42 w 191"/>
                <a:gd name="T75" fmla="*/ 221 h 258"/>
                <a:gd name="T76" fmla="*/ 97 w 191"/>
                <a:gd name="T77" fmla="*/ 221 h 258"/>
                <a:gd name="T78" fmla="*/ 125 w 191"/>
                <a:gd name="T79" fmla="*/ 217 h 258"/>
                <a:gd name="T80" fmla="*/ 139 w 191"/>
                <a:gd name="T81" fmla="*/ 209 h 258"/>
                <a:gd name="T82" fmla="*/ 147 w 191"/>
                <a:gd name="T83" fmla="*/ 193 h 258"/>
                <a:gd name="T84" fmla="*/ 149 w 191"/>
                <a:gd name="T85" fmla="*/ 183 h 258"/>
                <a:gd name="T86" fmla="*/ 145 w 191"/>
                <a:gd name="T87" fmla="*/ 167 h 258"/>
                <a:gd name="T88" fmla="*/ 137 w 191"/>
                <a:gd name="T89" fmla="*/ 155 h 258"/>
                <a:gd name="T90" fmla="*/ 121 w 191"/>
                <a:gd name="T91" fmla="*/ 147 h 258"/>
                <a:gd name="T92" fmla="*/ 99 w 191"/>
                <a:gd name="T93" fmla="*/ 14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1" h="258">
                  <a:moveTo>
                    <a:pt x="107" y="258"/>
                  </a:moveTo>
                  <a:lnTo>
                    <a:pt x="20" y="258"/>
                  </a:lnTo>
                  <a:lnTo>
                    <a:pt x="20" y="258"/>
                  </a:lnTo>
                  <a:lnTo>
                    <a:pt x="12" y="256"/>
                  </a:lnTo>
                  <a:lnTo>
                    <a:pt x="6" y="251"/>
                  </a:lnTo>
                  <a:lnTo>
                    <a:pt x="0" y="243"/>
                  </a:lnTo>
                  <a:lnTo>
                    <a:pt x="0" y="23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7" y="0"/>
                  </a:lnTo>
                  <a:lnTo>
                    <a:pt x="121" y="4"/>
                  </a:lnTo>
                  <a:lnTo>
                    <a:pt x="135" y="8"/>
                  </a:lnTo>
                  <a:lnTo>
                    <a:pt x="147" y="14"/>
                  </a:lnTo>
                  <a:lnTo>
                    <a:pt x="157" y="24"/>
                  </a:lnTo>
                  <a:lnTo>
                    <a:pt x="163" y="36"/>
                  </a:lnTo>
                  <a:lnTo>
                    <a:pt x="169" y="48"/>
                  </a:lnTo>
                  <a:lnTo>
                    <a:pt x="171" y="64"/>
                  </a:lnTo>
                  <a:lnTo>
                    <a:pt x="171" y="64"/>
                  </a:lnTo>
                  <a:lnTo>
                    <a:pt x="171" y="75"/>
                  </a:lnTo>
                  <a:lnTo>
                    <a:pt x="169" y="85"/>
                  </a:lnTo>
                  <a:lnTo>
                    <a:pt x="165" y="93"/>
                  </a:lnTo>
                  <a:lnTo>
                    <a:pt x="161" y="99"/>
                  </a:lnTo>
                  <a:lnTo>
                    <a:pt x="157" y="107"/>
                  </a:lnTo>
                  <a:lnTo>
                    <a:pt x="151" y="113"/>
                  </a:lnTo>
                  <a:lnTo>
                    <a:pt x="145" y="117"/>
                  </a:lnTo>
                  <a:lnTo>
                    <a:pt x="137" y="121"/>
                  </a:lnTo>
                  <a:lnTo>
                    <a:pt x="137" y="121"/>
                  </a:lnTo>
                  <a:lnTo>
                    <a:pt x="137" y="121"/>
                  </a:lnTo>
                  <a:lnTo>
                    <a:pt x="151" y="125"/>
                  </a:lnTo>
                  <a:lnTo>
                    <a:pt x="161" y="131"/>
                  </a:lnTo>
                  <a:lnTo>
                    <a:pt x="171" y="137"/>
                  </a:lnTo>
                  <a:lnTo>
                    <a:pt x="179" y="145"/>
                  </a:lnTo>
                  <a:lnTo>
                    <a:pt x="185" y="153"/>
                  </a:lnTo>
                  <a:lnTo>
                    <a:pt x="189" y="165"/>
                  </a:lnTo>
                  <a:lnTo>
                    <a:pt x="191" y="175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89" y="205"/>
                  </a:lnTo>
                  <a:lnTo>
                    <a:pt x="185" y="219"/>
                  </a:lnTo>
                  <a:lnTo>
                    <a:pt x="177" y="231"/>
                  </a:lnTo>
                  <a:lnTo>
                    <a:pt x="165" y="239"/>
                  </a:lnTo>
                  <a:lnTo>
                    <a:pt x="153" y="247"/>
                  </a:lnTo>
                  <a:lnTo>
                    <a:pt x="137" y="253"/>
                  </a:lnTo>
                  <a:lnTo>
                    <a:pt x="123" y="256"/>
                  </a:lnTo>
                  <a:lnTo>
                    <a:pt x="107" y="258"/>
                  </a:lnTo>
                  <a:lnTo>
                    <a:pt x="107" y="258"/>
                  </a:lnTo>
                  <a:close/>
                  <a:moveTo>
                    <a:pt x="84" y="34"/>
                  </a:moveTo>
                  <a:lnTo>
                    <a:pt x="42" y="34"/>
                  </a:lnTo>
                  <a:lnTo>
                    <a:pt x="42" y="109"/>
                  </a:lnTo>
                  <a:lnTo>
                    <a:pt x="86" y="109"/>
                  </a:lnTo>
                  <a:lnTo>
                    <a:pt x="86" y="109"/>
                  </a:lnTo>
                  <a:lnTo>
                    <a:pt x="103" y="107"/>
                  </a:lnTo>
                  <a:lnTo>
                    <a:pt x="109" y="105"/>
                  </a:lnTo>
                  <a:lnTo>
                    <a:pt x="115" y="101"/>
                  </a:lnTo>
                  <a:lnTo>
                    <a:pt x="121" y="95"/>
                  </a:lnTo>
                  <a:lnTo>
                    <a:pt x="125" y="89"/>
                  </a:lnTo>
                  <a:lnTo>
                    <a:pt x="127" y="81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27" y="60"/>
                  </a:lnTo>
                  <a:lnTo>
                    <a:pt x="125" y="54"/>
                  </a:lnTo>
                  <a:lnTo>
                    <a:pt x="121" y="48"/>
                  </a:lnTo>
                  <a:lnTo>
                    <a:pt x="115" y="42"/>
                  </a:lnTo>
                  <a:lnTo>
                    <a:pt x="109" y="38"/>
                  </a:lnTo>
                  <a:lnTo>
                    <a:pt x="103" y="36"/>
                  </a:lnTo>
                  <a:lnTo>
                    <a:pt x="84" y="34"/>
                  </a:lnTo>
                  <a:lnTo>
                    <a:pt x="84" y="34"/>
                  </a:lnTo>
                  <a:close/>
                  <a:moveTo>
                    <a:pt x="99" y="143"/>
                  </a:moveTo>
                  <a:lnTo>
                    <a:pt x="42" y="143"/>
                  </a:lnTo>
                  <a:lnTo>
                    <a:pt x="42" y="221"/>
                  </a:lnTo>
                  <a:lnTo>
                    <a:pt x="97" y="221"/>
                  </a:lnTo>
                  <a:lnTo>
                    <a:pt x="97" y="221"/>
                  </a:lnTo>
                  <a:lnTo>
                    <a:pt x="117" y="219"/>
                  </a:lnTo>
                  <a:lnTo>
                    <a:pt x="125" y="217"/>
                  </a:lnTo>
                  <a:lnTo>
                    <a:pt x="133" y="213"/>
                  </a:lnTo>
                  <a:lnTo>
                    <a:pt x="139" y="209"/>
                  </a:lnTo>
                  <a:lnTo>
                    <a:pt x="145" y="201"/>
                  </a:lnTo>
                  <a:lnTo>
                    <a:pt x="147" y="193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49" y="175"/>
                  </a:lnTo>
                  <a:lnTo>
                    <a:pt x="145" y="167"/>
                  </a:lnTo>
                  <a:lnTo>
                    <a:pt x="143" y="161"/>
                  </a:lnTo>
                  <a:lnTo>
                    <a:pt x="137" y="155"/>
                  </a:lnTo>
                  <a:lnTo>
                    <a:pt x="131" y="149"/>
                  </a:lnTo>
                  <a:lnTo>
                    <a:pt x="121" y="147"/>
                  </a:lnTo>
                  <a:lnTo>
                    <a:pt x="111" y="143"/>
                  </a:lnTo>
                  <a:lnTo>
                    <a:pt x="99" y="143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1ABF0BE1-3D13-4321-BFDB-BEB91C5BD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3399"/>
              <a:ext cx="165" cy="179"/>
            </a:xfrm>
            <a:custGeom>
              <a:avLst/>
              <a:gdLst>
                <a:gd name="T0" fmla="*/ 0 w 165"/>
                <a:gd name="T1" fmla="*/ 20 h 179"/>
                <a:gd name="T2" fmla="*/ 0 w 165"/>
                <a:gd name="T3" fmla="*/ 20 h 179"/>
                <a:gd name="T4" fmla="*/ 2 w 165"/>
                <a:gd name="T5" fmla="*/ 12 h 179"/>
                <a:gd name="T6" fmla="*/ 6 w 165"/>
                <a:gd name="T7" fmla="*/ 6 h 179"/>
                <a:gd name="T8" fmla="*/ 12 w 165"/>
                <a:gd name="T9" fmla="*/ 2 h 179"/>
                <a:gd name="T10" fmla="*/ 20 w 165"/>
                <a:gd name="T11" fmla="*/ 0 h 179"/>
                <a:gd name="T12" fmla="*/ 20 w 165"/>
                <a:gd name="T13" fmla="*/ 0 h 179"/>
                <a:gd name="T14" fmla="*/ 26 w 165"/>
                <a:gd name="T15" fmla="*/ 2 h 179"/>
                <a:gd name="T16" fmla="*/ 32 w 165"/>
                <a:gd name="T17" fmla="*/ 6 h 179"/>
                <a:gd name="T18" fmla="*/ 38 w 165"/>
                <a:gd name="T19" fmla="*/ 12 h 179"/>
                <a:gd name="T20" fmla="*/ 38 w 165"/>
                <a:gd name="T21" fmla="*/ 20 h 179"/>
                <a:gd name="T22" fmla="*/ 38 w 165"/>
                <a:gd name="T23" fmla="*/ 100 h 179"/>
                <a:gd name="T24" fmla="*/ 38 w 165"/>
                <a:gd name="T25" fmla="*/ 100 h 179"/>
                <a:gd name="T26" fmla="*/ 40 w 165"/>
                <a:gd name="T27" fmla="*/ 116 h 179"/>
                <a:gd name="T28" fmla="*/ 45 w 165"/>
                <a:gd name="T29" fmla="*/ 128 h 179"/>
                <a:gd name="T30" fmla="*/ 45 w 165"/>
                <a:gd name="T31" fmla="*/ 128 h 179"/>
                <a:gd name="T32" fmla="*/ 51 w 165"/>
                <a:gd name="T33" fmla="*/ 134 h 179"/>
                <a:gd name="T34" fmla="*/ 59 w 165"/>
                <a:gd name="T35" fmla="*/ 140 h 179"/>
                <a:gd name="T36" fmla="*/ 69 w 165"/>
                <a:gd name="T37" fmla="*/ 144 h 179"/>
                <a:gd name="T38" fmla="*/ 83 w 165"/>
                <a:gd name="T39" fmla="*/ 146 h 179"/>
                <a:gd name="T40" fmla="*/ 83 w 165"/>
                <a:gd name="T41" fmla="*/ 146 h 179"/>
                <a:gd name="T42" fmla="*/ 95 w 165"/>
                <a:gd name="T43" fmla="*/ 144 h 179"/>
                <a:gd name="T44" fmla="*/ 107 w 165"/>
                <a:gd name="T45" fmla="*/ 140 h 179"/>
                <a:gd name="T46" fmla="*/ 115 w 165"/>
                <a:gd name="T47" fmla="*/ 134 h 179"/>
                <a:gd name="T48" fmla="*/ 119 w 165"/>
                <a:gd name="T49" fmla="*/ 128 h 179"/>
                <a:gd name="T50" fmla="*/ 119 w 165"/>
                <a:gd name="T51" fmla="*/ 128 h 179"/>
                <a:gd name="T52" fmla="*/ 125 w 165"/>
                <a:gd name="T53" fmla="*/ 116 h 179"/>
                <a:gd name="T54" fmla="*/ 125 w 165"/>
                <a:gd name="T55" fmla="*/ 100 h 179"/>
                <a:gd name="T56" fmla="*/ 125 w 165"/>
                <a:gd name="T57" fmla="*/ 20 h 179"/>
                <a:gd name="T58" fmla="*/ 125 w 165"/>
                <a:gd name="T59" fmla="*/ 20 h 179"/>
                <a:gd name="T60" fmla="*/ 127 w 165"/>
                <a:gd name="T61" fmla="*/ 12 h 179"/>
                <a:gd name="T62" fmla="*/ 131 w 165"/>
                <a:gd name="T63" fmla="*/ 6 h 179"/>
                <a:gd name="T64" fmla="*/ 137 w 165"/>
                <a:gd name="T65" fmla="*/ 2 h 179"/>
                <a:gd name="T66" fmla="*/ 145 w 165"/>
                <a:gd name="T67" fmla="*/ 0 h 179"/>
                <a:gd name="T68" fmla="*/ 145 w 165"/>
                <a:gd name="T69" fmla="*/ 0 h 179"/>
                <a:gd name="T70" fmla="*/ 153 w 165"/>
                <a:gd name="T71" fmla="*/ 2 h 179"/>
                <a:gd name="T72" fmla="*/ 159 w 165"/>
                <a:gd name="T73" fmla="*/ 6 h 179"/>
                <a:gd name="T74" fmla="*/ 163 w 165"/>
                <a:gd name="T75" fmla="*/ 12 h 179"/>
                <a:gd name="T76" fmla="*/ 165 w 165"/>
                <a:gd name="T77" fmla="*/ 20 h 179"/>
                <a:gd name="T78" fmla="*/ 165 w 165"/>
                <a:gd name="T79" fmla="*/ 102 h 179"/>
                <a:gd name="T80" fmla="*/ 165 w 165"/>
                <a:gd name="T81" fmla="*/ 102 h 179"/>
                <a:gd name="T82" fmla="*/ 163 w 165"/>
                <a:gd name="T83" fmla="*/ 118 h 179"/>
                <a:gd name="T84" fmla="*/ 161 w 165"/>
                <a:gd name="T85" fmla="*/ 130 h 179"/>
                <a:gd name="T86" fmla="*/ 157 w 165"/>
                <a:gd name="T87" fmla="*/ 142 h 179"/>
                <a:gd name="T88" fmla="*/ 151 w 165"/>
                <a:gd name="T89" fmla="*/ 152 h 179"/>
                <a:gd name="T90" fmla="*/ 151 w 165"/>
                <a:gd name="T91" fmla="*/ 152 h 179"/>
                <a:gd name="T92" fmla="*/ 145 w 165"/>
                <a:gd name="T93" fmla="*/ 158 h 179"/>
                <a:gd name="T94" fmla="*/ 139 w 165"/>
                <a:gd name="T95" fmla="*/ 164 h 179"/>
                <a:gd name="T96" fmla="*/ 123 w 165"/>
                <a:gd name="T97" fmla="*/ 172 h 179"/>
                <a:gd name="T98" fmla="*/ 105 w 165"/>
                <a:gd name="T99" fmla="*/ 179 h 179"/>
                <a:gd name="T100" fmla="*/ 83 w 165"/>
                <a:gd name="T101" fmla="*/ 179 h 179"/>
                <a:gd name="T102" fmla="*/ 83 w 165"/>
                <a:gd name="T103" fmla="*/ 179 h 179"/>
                <a:gd name="T104" fmla="*/ 61 w 165"/>
                <a:gd name="T105" fmla="*/ 179 h 179"/>
                <a:gd name="T106" fmla="*/ 43 w 165"/>
                <a:gd name="T107" fmla="*/ 172 h 179"/>
                <a:gd name="T108" fmla="*/ 26 w 165"/>
                <a:gd name="T109" fmla="*/ 164 h 179"/>
                <a:gd name="T110" fmla="*/ 20 w 165"/>
                <a:gd name="T111" fmla="*/ 158 h 179"/>
                <a:gd name="T112" fmla="*/ 14 w 165"/>
                <a:gd name="T113" fmla="*/ 152 h 179"/>
                <a:gd name="T114" fmla="*/ 14 w 165"/>
                <a:gd name="T115" fmla="*/ 152 h 179"/>
                <a:gd name="T116" fmla="*/ 8 w 165"/>
                <a:gd name="T117" fmla="*/ 142 h 179"/>
                <a:gd name="T118" fmla="*/ 4 w 165"/>
                <a:gd name="T119" fmla="*/ 130 h 179"/>
                <a:gd name="T120" fmla="*/ 0 w 165"/>
                <a:gd name="T121" fmla="*/ 118 h 179"/>
                <a:gd name="T122" fmla="*/ 0 w 165"/>
                <a:gd name="T123" fmla="*/ 102 h 179"/>
                <a:gd name="T124" fmla="*/ 0 w 165"/>
                <a:gd name="T125" fmla="*/ 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" h="179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40" y="116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51" y="134"/>
                  </a:lnTo>
                  <a:lnTo>
                    <a:pt x="59" y="140"/>
                  </a:lnTo>
                  <a:lnTo>
                    <a:pt x="69" y="144"/>
                  </a:lnTo>
                  <a:lnTo>
                    <a:pt x="83" y="146"/>
                  </a:lnTo>
                  <a:lnTo>
                    <a:pt x="83" y="146"/>
                  </a:lnTo>
                  <a:lnTo>
                    <a:pt x="95" y="144"/>
                  </a:lnTo>
                  <a:lnTo>
                    <a:pt x="107" y="140"/>
                  </a:lnTo>
                  <a:lnTo>
                    <a:pt x="115" y="134"/>
                  </a:lnTo>
                  <a:lnTo>
                    <a:pt x="119" y="128"/>
                  </a:lnTo>
                  <a:lnTo>
                    <a:pt x="119" y="128"/>
                  </a:lnTo>
                  <a:lnTo>
                    <a:pt x="125" y="116"/>
                  </a:lnTo>
                  <a:lnTo>
                    <a:pt x="125" y="100"/>
                  </a:lnTo>
                  <a:lnTo>
                    <a:pt x="125" y="20"/>
                  </a:lnTo>
                  <a:lnTo>
                    <a:pt x="125" y="20"/>
                  </a:lnTo>
                  <a:lnTo>
                    <a:pt x="127" y="12"/>
                  </a:lnTo>
                  <a:lnTo>
                    <a:pt x="131" y="6"/>
                  </a:lnTo>
                  <a:lnTo>
                    <a:pt x="137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3" y="2"/>
                  </a:lnTo>
                  <a:lnTo>
                    <a:pt x="159" y="6"/>
                  </a:lnTo>
                  <a:lnTo>
                    <a:pt x="163" y="12"/>
                  </a:lnTo>
                  <a:lnTo>
                    <a:pt x="165" y="20"/>
                  </a:lnTo>
                  <a:lnTo>
                    <a:pt x="165" y="102"/>
                  </a:lnTo>
                  <a:lnTo>
                    <a:pt x="165" y="102"/>
                  </a:lnTo>
                  <a:lnTo>
                    <a:pt x="163" y="118"/>
                  </a:lnTo>
                  <a:lnTo>
                    <a:pt x="161" y="130"/>
                  </a:lnTo>
                  <a:lnTo>
                    <a:pt x="157" y="142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45" y="158"/>
                  </a:lnTo>
                  <a:lnTo>
                    <a:pt x="139" y="164"/>
                  </a:lnTo>
                  <a:lnTo>
                    <a:pt x="123" y="172"/>
                  </a:lnTo>
                  <a:lnTo>
                    <a:pt x="105" y="179"/>
                  </a:lnTo>
                  <a:lnTo>
                    <a:pt x="83" y="179"/>
                  </a:lnTo>
                  <a:lnTo>
                    <a:pt x="83" y="179"/>
                  </a:lnTo>
                  <a:lnTo>
                    <a:pt x="61" y="179"/>
                  </a:lnTo>
                  <a:lnTo>
                    <a:pt x="43" y="172"/>
                  </a:lnTo>
                  <a:lnTo>
                    <a:pt x="26" y="164"/>
                  </a:lnTo>
                  <a:lnTo>
                    <a:pt x="20" y="158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8" y="142"/>
                  </a:lnTo>
                  <a:lnTo>
                    <a:pt x="4" y="130"/>
                  </a:lnTo>
                  <a:lnTo>
                    <a:pt x="0" y="118"/>
                  </a:lnTo>
                  <a:lnTo>
                    <a:pt x="0" y="102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539DDE30-681E-4899-B958-7544C85872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9" y="3302"/>
              <a:ext cx="45" cy="276"/>
            </a:xfrm>
            <a:custGeom>
              <a:avLst/>
              <a:gdLst>
                <a:gd name="T0" fmla="*/ 0 w 45"/>
                <a:gd name="T1" fmla="*/ 22 h 276"/>
                <a:gd name="T2" fmla="*/ 0 w 45"/>
                <a:gd name="T3" fmla="*/ 22 h 276"/>
                <a:gd name="T4" fmla="*/ 2 w 45"/>
                <a:gd name="T5" fmla="*/ 12 h 276"/>
                <a:gd name="T6" fmla="*/ 6 w 45"/>
                <a:gd name="T7" fmla="*/ 6 h 276"/>
                <a:gd name="T8" fmla="*/ 15 w 45"/>
                <a:gd name="T9" fmla="*/ 2 h 276"/>
                <a:gd name="T10" fmla="*/ 23 w 45"/>
                <a:gd name="T11" fmla="*/ 0 h 276"/>
                <a:gd name="T12" fmla="*/ 23 w 45"/>
                <a:gd name="T13" fmla="*/ 0 h 276"/>
                <a:gd name="T14" fmla="*/ 33 w 45"/>
                <a:gd name="T15" fmla="*/ 2 h 276"/>
                <a:gd name="T16" fmla="*/ 39 w 45"/>
                <a:gd name="T17" fmla="*/ 6 h 276"/>
                <a:gd name="T18" fmla="*/ 43 w 45"/>
                <a:gd name="T19" fmla="*/ 12 h 276"/>
                <a:gd name="T20" fmla="*/ 45 w 45"/>
                <a:gd name="T21" fmla="*/ 22 h 276"/>
                <a:gd name="T22" fmla="*/ 45 w 45"/>
                <a:gd name="T23" fmla="*/ 22 h 276"/>
                <a:gd name="T24" fmla="*/ 43 w 45"/>
                <a:gd name="T25" fmla="*/ 30 h 276"/>
                <a:gd name="T26" fmla="*/ 39 w 45"/>
                <a:gd name="T27" fmla="*/ 38 h 276"/>
                <a:gd name="T28" fmla="*/ 33 w 45"/>
                <a:gd name="T29" fmla="*/ 42 h 276"/>
                <a:gd name="T30" fmla="*/ 23 w 45"/>
                <a:gd name="T31" fmla="*/ 44 h 276"/>
                <a:gd name="T32" fmla="*/ 23 w 45"/>
                <a:gd name="T33" fmla="*/ 44 h 276"/>
                <a:gd name="T34" fmla="*/ 15 w 45"/>
                <a:gd name="T35" fmla="*/ 42 h 276"/>
                <a:gd name="T36" fmla="*/ 6 w 45"/>
                <a:gd name="T37" fmla="*/ 38 h 276"/>
                <a:gd name="T38" fmla="*/ 2 w 45"/>
                <a:gd name="T39" fmla="*/ 30 h 276"/>
                <a:gd name="T40" fmla="*/ 0 w 45"/>
                <a:gd name="T41" fmla="*/ 22 h 276"/>
                <a:gd name="T42" fmla="*/ 0 w 45"/>
                <a:gd name="T43" fmla="*/ 22 h 276"/>
                <a:gd name="T44" fmla="*/ 23 w 45"/>
                <a:gd name="T45" fmla="*/ 97 h 276"/>
                <a:gd name="T46" fmla="*/ 23 w 45"/>
                <a:gd name="T47" fmla="*/ 97 h 276"/>
                <a:gd name="T48" fmla="*/ 31 w 45"/>
                <a:gd name="T49" fmla="*/ 99 h 276"/>
                <a:gd name="T50" fmla="*/ 37 w 45"/>
                <a:gd name="T51" fmla="*/ 103 h 276"/>
                <a:gd name="T52" fmla="*/ 41 w 45"/>
                <a:gd name="T53" fmla="*/ 109 h 276"/>
                <a:gd name="T54" fmla="*/ 43 w 45"/>
                <a:gd name="T55" fmla="*/ 117 h 276"/>
                <a:gd name="T56" fmla="*/ 43 w 45"/>
                <a:gd name="T57" fmla="*/ 257 h 276"/>
                <a:gd name="T58" fmla="*/ 43 w 45"/>
                <a:gd name="T59" fmla="*/ 257 h 276"/>
                <a:gd name="T60" fmla="*/ 41 w 45"/>
                <a:gd name="T61" fmla="*/ 265 h 276"/>
                <a:gd name="T62" fmla="*/ 37 w 45"/>
                <a:gd name="T63" fmla="*/ 272 h 276"/>
                <a:gd name="T64" fmla="*/ 31 w 45"/>
                <a:gd name="T65" fmla="*/ 276 h 276"/>
                <a:gd name="T66" fmla="*/ 23 w 45"/>
                <a:gd name="T67" fmla="*/ 276 h 276"/>
                <a:gd name="T68" fmla="*/ 23 w 45"/>
                <a:gd name="T69" fmla="*/ 276 h 276"/>
                <a:gd name="T70" fmla="*/ 15 w 45"/>
                <a:gd name="T71" fmla="*/ 276 h 276"/>
                <a:gd name="T72" fmla="*/ 8 w 45"/>
                <a:gd name="T73" fmla="*/ 272 h 276"/>
                <a:gd name="T74" fmla="*/ 4 w 45"/>
                <a:gd name="T75" fmla="*/ 265 h 276"/>
                <a:gd name="T76" fmla="*/ 4 w 45"/>
                <a:gd name="T77" fmla="*/ 257 h 276"/>
                <a:gd name="T78" fmla="*/ 4 w 45"/>
                <a:gd name="T79" fmla="*/ 117 h 276"/>
                <a:gd name="T80" fmla="*/ 4 w 45"/>
                <a:gd name="T81" fmla="*/ 117 h 276"/>
                <a:gd name="T82" fmla="*/ 4 w 45"/>
                <a:gd name="T83" fmla="*/ 109 h 276"/>
                <a:gd name="T84" fmla="*/ 8 w 45"/>
                <a:gd name="T85" fmla="*/ 103 h 276"/>
                <a:gd name="T86" fmla="*/ 15 w 45"/>
                <a:gd name="T87" fmla="*/ 99 h 276"/>
                <a:gd name="T88" fmla="*/ 23 w 45"/>
                <a:gd name="T89" fmla="*/ 97 h 276"/>
                <a:gd name="T90" fmla="*/ 23 w 45"/>
                <a:gd name="T91" fmla="*/ 9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" h="276">
                  <a:moveTo>
                    <a:pt x="0" y="22"/>
                  </a:moveTo>
                  <a:lnTo>
                    <a:pt x="0" y="2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39" y="6"/>
                  </a:lnTo>
                  <a:lnTo>
                    <a:pt x="43" y="1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3" y="30"/>
                  </a:lnTo>
                  <a:lnTo>
                    <a:pt x="39" y="38"/>
                  </a:lnTo>
                  <a:lnTo>
                    <a:pt x="33" y="4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15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31" y="99"/>
                  </a:lnTo>
                  <a:lnTo>
                    <a:pt x="37" y="103"/>
                  </a:lnTo>
                  <a:lnTo>
                    <a:pt x="41" y="109"/>
                  </a:lnTo>
                  <a:lnTo>
                    <a:pt x="43" y="117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41" y="265"/>
                  </a:lnTo>
                  <a:lnTo>
                    <a:pt x="37" y="272"/>
                  </a:lnTo>
                  <a:lnTo>
                    <a:pt x="31" y="276"/>
                  </a:lnTo>
                  <a:lnTo>
                    <a:pt x="23" y="276"/>
                  </a:lnTo>
                  <a:lnTo>
                    <a:pt x="23" y="276"/>
                  </a:lnTo>
                  <a:lnTo>
                    <a:pt x="15" y="276"/>
                  </a:lnTo>
                  <a:lnTo>
                    <a:pt x="8" y="272"/>
                  </a:lnTo>
                  <a:lnTo>
                    <a:pt x="4" y="265"/>
                  </a:lnTo>
                  <a:lnTo>
                    <a:pt x="4" y="25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4" y="109"/>
                  </a:lnTo>
                  <a:lnTo>
                    <a:pt x="8" y="103"/>
                  </a:lnTo>
                  <a:lnTo>
                    <a:pt x="15" y="99"/>
                  </a:lnTo>
                  <a:lnTo>
                    <a:pt x="23" y="97"/>
                  </a:lnTo>
                  <a:lnTo>
                    <a:pt x="23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4648D6A0-9AAA-4B60-B444-A7A9E40A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3314"/>
              <a:ext cx="40" cy="264"/>
            </a:xfrm>
            <a:custGeom>
              <a:avLst/>
              <a:gdLst>
                <a:gd name="T0" fmla="*/ 0 w 40"/>
                <a:gd name="T1" fmla="*/ 18 h 264"/>
                <a:gd name="T2" fmla="*/ 0 w 40"/>
                <a:gd name="T3" fmla="*/ 18 h 264"/>
                <a:gd name="T4" fmla="*/ 2 w 40"/>
                <a:gd name="T5" fmla="*/ 12 h 264"/>
                <a:gd name="T6" fmla="*/ 6 w 40"/>
                <a:gd name="T7" fmla="*/ 6 h 264"/>
                <a:gd name="T8" fmla="*/ 12 w 40"/>
                <a:gd name="T9" fmla="*/ 2 h 264"/>
                <a:gd name="T10" fmla="*/ 20 w 40"/>
                <a:gd name="T11" fmla="*/ 0 h 264"/>
                <a:gd name="T12" fmla="*/ 20 w 40"/>
                <a:gd name="T13" fmla="*/ 0 h 264"/>
                <a:gd name="T14" fmla="*/ 28 w 40"/>
                <a:gd name="T15" fmla="*/ 2 h 264"/>
                <a:gd name="T16" fmla="*/ 34 w 40"/>
                <a:gd name="T17" fmla="*/ 6 h 264"/>
                <a:gd name="T18" fmla="*/ 38 w 40"/>
                <a:gd name="T19" fmla="*/ 12 h 264"/>
                <a:gd name="T20" fmla="*/ 40 w 40"/>
                <a:gd name="T21" fmla="*/ 18 h 264"/>
                <a:gd name="T22" fmla="*/ 40 w 40"/>
                <a:gd name="T23" fmla="*/ 245 h 264"/>
                <a:gd name="T24" fmla="*/ 40 w 40"/>
                <a:gd name="T25" fmla="*/ 245 h 264"/>
                <a:gd name="T26" fmla="*/ 38 w 40"/>
                <a:gd name="T27" fmla="*/ 253 h 264"/>
                <a:gd name="T28" fmla="*/ 34 w 40"/>
                <a:gd name="T29" fmla="*/ 260 h 264"/>
                <a:gd name="T30" fmla="*/ 28 w 40"/>
                <a:gd name="T31" fmla="*/ 264 h 264"/>
                <a:gd name="T32" fmla="*/ 20 w 40"/>
                <a:gd name="T33" fmla="*/ 264 h 264"/>
                <a:gd name="T34" fmla="*/ 20 w 40"/>
                <a:gd name="T35" fmla="*/ 264 h 264"/>
                <a:gd name="T36" fmla="*/ 12 w 40"/>
                <a:gd name="T37" fmla="*/ 264 h 264"/>
                <a:gd name="T38" fmla="*/ 6 w 40"/>
                <a:gd name="T39" fmla="*/ 260 h 264"/>
                <a:gd name="T40" fmla="*/ 2 w 40"/>
                <a:gd name="T41" fmla="*/ 253 h 264"/>
                <a:gd name="T42" fmla="*/ 0 w 40"/>
                <a:gd name="T43" fmla="*/ 245 h 264"/>
                <a:gd name="T44" fmla="*/ 0 w 40"/>
                <a:gd name="T45" fmla="*/ 1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64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0" y="245"/>
                  </a:lnTo>
                  <a:lnTo>
                    <a:pt x="40" y="245"/>
                  </a:lnTo>
                  <a:lnTo>
                    <a:pt x="38" y="253"/>
                  </a:lnTo>
                  <a:lnTo>
                    <a:pt x="34" y="260"/>
                  </a:lnTo>
                  <a:lnTo>
                    <a:pt x="28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12" y="264"/>
                  </a:lnTo>
                  <a:lnTo>
                    <a:pt x="6" y="260"/>
                  </a:lnTo>
                  <a:lnTo>
                    <a:pt x="2" y="253"/>
                  </a:lnTo>
                  <a:lnTo>
                    <a:pt x="0" y="2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403CBC2B-BFCC-43C7-9F30-CD435C3DB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2" y="3314"/>
              <a:ext cx="161" cy="262"/>
            </a:xfrm>
            <a:custGeom>
              <a:avLst/>
              <a:gdLst>
                <a:gd name="T0" fmla="*/ 99 w 161"/>
                <a:gd name="T1" fmla="*/ 262 h 262"/>
                <a:gd name="T2" fmla="*/ 59 w 161"/>
                <a:gd name="T3" fmla="*/ 255 h 262"/>
                <a:gd name="T4" fmla="*/ 25 w 161"/>
                <a:gd name="T5" fmla="*/ 235 h 262"/>
                <a:gd name="T6" fmla="*/ 15 w 161"/>
                <a:gd name="T7" fmla="*/ 225 h 262"/>
                <a:gd name="T8" fmla="*/ 2 w 161"/>
                <a:gd name="T9" fmla="*/ 195 h 262"/>
                <a:gd name="T10" fmla="*/ 0 w 161"/>
                <a:gd name="T11" fmla="*/ 175 h 262"/>
                <a:gd name="T12" fmla="*/ 4 w 161"/>
                <a:gd name="T13" fmla="*/ 145 h 262"/>
                <a:gd name="T14" fmla="*/ 19 w 161"/>
                <a:gd name="T15" fmla="*/ 117 h 262"/>
                <a:gd name="T16" fmla="*/ 31 w 161"/>
                <a:gd name="T17" fmla="*/ 105 h 262"/>
                <a:gd name="T18" fmla="*/ 67 w 161"/>
                <a:gd name="T19" fmla="*/ 87 h 262"/>
                <a:gd name="T20" fmla="*/ 89 w 161"/>
                <a:gd name="T21" fmla="*/ 85 h 262"/>
                <a:gd name="T22" fmla="*/ 121 w 161"/>
                <a:gd name="T23" fmla="*/ 91 h 262"/>
                <a:gd name="T24" fmla="*/ 121 w 161"/>
                <a:gd name="T25" fmla="*/ 18 h 262"/>
                <a:gd name="T26" fmla="*/ 127 w 161"/>
                <a:gd name="T27" fmla="*/ 6 h 262"/>
                <a:gd name="T28" fmla="*/ 141 w 161"/>
                <a:gd name="T29" fmla="*/ 0 h 262"/>
                <a:gd name="T30" fmla="*/ 149 w 161"/>
                <a:gd name="T31" fmla="*/ 2 h 262"/>
                <a:gd name="T32" fmla="*/ 159 w 161"/>
                <a:gd name="T33" fmla="*/ 12 h 262"/>
                <a:gd name="T34" fmla="*/ 161 w 161"/>
                <a:gd name="T35" fmla="*/ 239 h 262"/>
                <a:gd name="T36" fmla="*/ 159 w 161"/>
                <a:gd name="T37" fmla="*/ 249 h 262"/>
                <a:gd name="T38" fmla="*/ 147 w 161"/>
                <a:gd name="T39" fmla="*/ 260 h 262"/>
                <a:gd name="T40" fmla="*/ 99 w 161"/>
                <a:gd name="T41" fmla="*/ 262 h 262"/>
                <a:gd name="T42" fmla="*/ 121 w 161"/>
                <a:gd name="T43" fmla="*/ 123 h 262"/>
                <a:gd name="T44" fmla="*/ 107 w 161"/>
                <a:gd name="T45" fmla="*/ 119 h 262"/>
                <a:gd name="T46" fmla="*/ 91 w 161"/>
                <a:gd name="T47" fmla="*/ 119 h 262"/>
                <a:gd name="T48" fmla="*/ 69 w 161"/>
                <a:gd name="T49" fmla="*/ 125 h 262"/>
                <a:gd name="T50" fmla="*/ 51 w 161"/>
                <a:gd name="T51" fmla="*/ 139 h 262"/>
                <a:gd name="T52" fmla="*/ 47 w 161"/>
                <a:gd name="T53" fmla="*/ 147 h 262"/>
                <a:gd name="T54" fmla="*/ 41 w 161"/>
                <a:gd name="T55" fmla="*/ 165 h 262"/>
                <a:gd name="T56" fmla="*/ 41 w 161"/>
                <a:gd name="T57" fmla="*/ 175 h 262"/>
                <a:gd name="T58" fmla="*/ 45 w 161"/>
                <a:gd name="T59" fmla="*/ 197 h 262"/>
                <a:gd name="T60" fmla="*/ 55 w 161"/>
                <a:gd name="T61" fmla="*/ 213 h 262"/>
                <a:gd name="T62" fmla="*/ 65 w 161"/>
                <a:gd name="T63" fmla="*/ 219 h 262"/>
                <a:gd name="T64" fmla="*/ 89 w 161"/>
                <a:gd name="T65" fmla="*/ 227 h 262"/>
                <a:gd name="T66" fmla="*/ 121 w 161"/>
                <a:gd name="T67" fmla="*/ 22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262">
                  <a:moveTo>
                    <a:pt x="99" y="262"/>
                  </a:moveTo>
                  <a:lnTo>
                    <a:pt x="99" y="262"/>
                  </a:lnTo>
                  <a:lnTo>
                    <a:pt x="79" y="260"/>
                  </a:lnTo>
                  <a:lnTo>
                    <a:pt x="59" y="255"/>
                  </a:lnTo>
                  <a:lnTo>
                    <a:pt x="41" y="247"/>
                  </a:lnTo>
                  <a:lnTo>
                    <a:pt x="25" y="235"/>
                  </a:lnTo>
                  <a:lnTo>
                    <a:pt x="25" y="235"/>
                  </a:lnTo>
                  <a:lnTo>
                    <a:pt x="15" y="225"/>
                  </a:lnTo>
                  <a:lnTo>
                    <a:pt x="6" y="211"/>
                  </a:lnTo>
                  <a:lnTo>
                    <a:pt x="2" y="19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59"/>
                  </a:lnTo>
                  <a:lnTo>
                    <a:pt x="4" y="145"/>
                  </a:lnTo>
                  <a:lnTo>
                    <a:pt x="11" y="131"/>
                  </a:lnTo>
                  <a:lnTo>
                    <a:pt x="19" y="117"/>
                  </a:lnTo>
                  <a:lnTo>
                    <a:pt x="19" y="117"/>
                  </a:lnTo>
                  <a:lnTo>
                    <a:pt x="31" y="105"/>
                  </a:lnTo>
                  <a:lnTo>
                    <a:pt x="47" y="95"/>
                  </a:lnTo>
                  <a:lnTo>
                    <a:pt x="67" y="87"/>
                  </a:lnTo>
                  <a:lnTo>
                    <a:pt x="89" y="85"/>
                  </a:lnTo>
                  <a:lnTo>
                    <a:pt x="89" y="85"/>
                  </a:lnTo>
                  <a:lnTo>
                    <a:pt x="107" y="87"/>
                  </a:lnTo>
                  <a:lnTo>
                    <a:pt x="121" y="91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3" y="12"/>
                  </a:lnTo>
                  <a:lnTo>
                    <a:pt x="127" y="6"/>
                  </a:lnTo>
                  <a:lnTo>
                    <a:pt x="133" y="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9" y="2"/>
                  </a:lnTo>
                  <a:lnTo>
                    <a:pt x="155" y="6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1" y="239"/>
                  </a:lnTo>
                  <a:lnTo>
                    <a:pt x="161" y="239"/>
                  </a:lnTo>
                  <a:lnTo>
                    <a:pt x="159" y="249"/>
                  </a:lnTo>
                  <a:lnTo>
                    <a:pt x="153" y="255"/>
                  </a:lnTo>
                  <a:lnTo>
                    <a:pt x="147" y="260"/>
                  </a:lnTo>
                  <a:lnTo>
                    <a:pt x="139" y="262"/>
                  </a:lnTo>
                  <a:lnTo>
                    <a:pt x="99" y="262"/>
                  </a:lnTo>
                  <a:close/>
                  <a:moveTo>
                    <a:pt x="121" y="227"/>
                  </a:moveTo>
                  <a:lnTo>
                    <a:pt x="121" y="123"/>
                  </a:lnTo>
                  <a:lnTo>
                    <a:pt x="121" y="123"/>
                  </a:lnTo>
                  <a:lnTo>
                    <a:pt x="107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79" y="121"/>
                  </a:lnTo>
                  <a:lnTo>
                    <a:pt x="69" y="125"/>
                  </a:lnTo>
                  <a:lnTo>
                    <a:pt x="59" y="131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47" y="147"/>
                  </a:lnTo>
                  <a:lnTo>
                    <a:pt x="43" y="155"/>
                  </a:lnTo>
                  <a:lnTo>
                    <a:pt x="41" y="16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87"/>
                  </a:lnTo>
                  <a:lnTo>
                    <a:pt x="45" y="197"/>
                  </a:lnTo>
                  <a:lnTo>
                    <a:pt x="49" y="205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65" y="219"/>
                  </a:lnTo>
                  <a:lnTo>
                    <a:pt x="77" y="225"/>
                  </a:lnTo>
                  <a:lnTo>
                    <a:pt x="89" y="227"/>
                  </a:lnTo>
                  <a:lnTo>
                    <a:pt x="105" y="227"/>
                  </a:lnTo>
                  <a:lnTo>
                    <a:pt x="121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7D7BAE9F-C2AE-4AC6-9E5E-CB8546C6B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0" y="3302"/>
              <a:ext cx="46" cy="276"/>
            </a:xfrm>
            <a:custGeom>
              <a:avLst/>
              <a:gdLst>
                <a:gd name="T0" fmla="*/ 0 w 46"/>
                <a:gd name="T1" fmla="*/ 22 h 276"/>
                <a:gd name="T2" fmla="*/ 0 w 46"/>
                <a:gd name="T3" fmla="*/ 22 h 276"/>
                <a:gd name="T4" fmla="*/ 2 w 46"/>
                <a:gd name="T5" fmla="*/ 12 h 276"/>
                <a:gd name="T6" fmla="*/ 8 w 46"/>
                <a:gd name="T7" fmla="*/ 6 h 276"/>
                <a:gd name="T8" fmla="*/ 14 w 46"/>
                <a:gd name="T9" fmla="*/ 2 h 276"/>
                <a:gd name="T10" fmla="*/ 24 w 46"/>
                <a:gd name="T11" fmla="*/ 0 h 276"/>
                <a:gd name="T12" fmla="*/ 24 w 46"/>
                <a:gd name="T13" fmla="*/ 0 h 276"/>
                <a:gd name="T14" fmla="*/ 32 w 46"/>
                <a:gd name="T15" fmla="*/ 2 h 276"/>
                <a:gd name="T16" fmla="*/ 40 w 46"/>
                <a:gd name="T17" fmla="*/ 6 h 276"/>
                <a:gd name="T18" fmla="*/ 44 w 46"/>
                <a:gd name="T19" fmla="*/ 12 h 276"/>
                <a:gd name="T20" fmla="*/ 46 w 46"/>
                <a:gd name="T21" fmla="*/ 22 h 276"/>
                <a:gd name="T22" fmla="*/ 46 w 46"/>
                <a:gd name="T23" fmla="*/ 22 h 276"/>
                <a:gd name="T24" fmla="*/ 44 w 46"/>
                <a:gd name="T25" fmla="*/ 30 h 276"/>
                <a:gd name="T26" fmla="*/ 40 w 46"/>
                <a:gd name="T27" fmla="*/ 38 h 276"/>
                <a:gd name="T28" fmla="*/ 32 w 46"/>
                <a:gd name="T29" fmla="*/ 42 h 276"/>
                <a:gd name="T30" fmla="*/ 24 w 46"/>
                <a:gd name="T31" fmla="*/ 44 h 276"/>
                <a:gd name="T32" fmla="*/ 24 w 46"/>
                <a:gd name="T33" fmla="*/ 44 h 276"/>
                <a:gd name="T34" fmla="*/ 14 w 46"/>
                <a:gd name="T35" fmla="*/ 42 h 276"/>
                <a:gd name="T36" fmla="*/ 8 w 46"/>
                <a:gd name="T37" fmla="*/ 38 h 276"/>
                <a:gd name="T38" fmla="*/ 2 w 46"/>
                <a:gd name="T39" fmla="*/ 30 h 276"/>
                <a:gd name="T40" fmla="*/ 0 w 46"/>
                <a:gd name="T41" fmla="*/ 22 h 276"/>
                <a:gd name="T42" fmla="*/ 0 w 46"/>
                <a:gd name="T43" fmla="*/ 22 h 276"/>
                <a:gd name="T44" fmla="*/ 24 w 46"/>
                <a:gd name="T45" fmla="*/ 97 h 276"/>
                <a:gd name="T46" fmla="*/ 24 w 46"/>
                <a:gd name="T47" fmla="*/ 97 h 276"/>
                <a:gd name="T48" fmla="*/ 32 w 46"/>
                <a:gd name="T49" fmla="*/ 99 h 276"/>
                <a:gd name="T50" fmla="*/ 38 w 46"/>
                <a:gd name="T51" fmla="*/ 103 h 276"/>
                <a:gd name="T52" fmla="*/ 42 w 46"/>
                <a:gd name="T53" fmla="*/ 109 h 276"/>
                <a:gd name="T54" fmla="*/ 42 w 46"/>
                <a:gd name="T55" fmla="*/ 117 h 276"/>
                <a:gd name="T56" fmla="*/ 42 w 46"/>
                <a:gd name="T57" fmla="*/ 257 h 276"/>
                <a:gd name="T58" fmla="*/ 42 w 46"/>
                <a:gd name="T59" fmla="*/ 257 h 276"/>
                <a:gd name="T60" fmla="*/ 42 w 46"/>
                <a:gd name="T61" fmla="*/ 265 h 276"/>
                <a:gd name="T62" fmla="*/ 36 w 46"/>
                <a:gd name="T63" fmla="*/ 272 h 276"/>
                <a:gd name="T64" fmla="*/ 30 w 46"/>
                <a:gd name="T65" fmla="*/ 276 h 276"/>
                <a:gd name="T66" fmla="*/ 24 w 46"/>
                <a:gd name="T67" fmla="*/ 276 h 276"/>
                <a:gd name="T68" fmla="*/ 24 w 46"/>
                <a:gd name="T69" fmla="*/ 276 h 276"/>
                <a:gd name="T70" fmla="*/ 16 w 46"/>
                <a:gd name="T71" fmla="*/ 276 h 276"/>
                <a:gd name="T72" fmla="*/ 10 w 46"/>
                <a:gd name="T73" fmla="*/ 272 h 276"/>
                <a:gd name="T74" fmla="*/ 6 w 46"/>
                <a:gd name="T75" fmla="*/ 265 h 276"/>
                <a:gd name="T76" fmla="*/ 4 w 46"/>
                <a:gd name="T77" fmla="*/ 257 h 276"/>
                <a:gd name="T78" fmla="*/ 4 w 46"/>
                <a:gd name="T79" fmla="*/ 117 h 276"/>
                <a:gd name="T80" fmla="*/ 4 w 46"/>
                <a:gd name="T81" fmla="*/ 117 h 276"/>
                <a:gd name="T82" fmla="*/ 6 w 46"/>
                <a:gd name="T83" fmla="*/ 109 h 276"/>
                <a:gd name="T84" fmla="*/ 10 w 46"/>
                <a:gd name="T85" fmla="*/ 103 h 276"/>
                <a:gd name="T86" fmla="*/ 16 w 46"/>
                <a:gd name="T87" fmla="*/ 99 h 276"/>
                <a:gd name="T88" fmla="*/ 24 w 46"/>
                <a:gd name="T89" fmla="*/ 97 h 276"/>
                <a:gd name="T90" fmla="*/ 24 w 46"/>
                <a:gd name="T91" fmla="*/ 9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" h="276">
                  <a:moveTo>
                    <a:pt x="0" y="22"/>
                  </a:moveTo>
                  <a:lnTo>
                    <a:pt x="0" y="22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30"/>
                  </a:lnTo>
                  <a:lnTo>
                    <a:pt x="40" y="38"/>
                  </a:lnTo>
                  <a:lnTo>
                    <a:pt x="32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14" y="42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24" y="97"/>
                  </a:moveTo>
                  <a:lnTo>
                    <a:pt x="24" y="97"/>
                  </a:lnTo>
                  <a:lnTo>
                    <a:pt x="32" y="99"/>
                  </a:lnTo>
                  <a:lnTo>
                    <a:pt x="38" y="103"/>
                  </a:lnTo>
                  <a:lnTo>
                    <a:pt x="42" y="109"/>
                  </a:lnTo>
                  <a:lnTo>
                    <a:pt x="42" y="117"/>
                  </a:lnTo>
                  <a:lnTo>
                    <a:pt x="42" y="257"/>
                  </a:lnTo>
                  <a:lnTo>
                    <a:pt x="42" y="257"/>
                  </a:lnTo>
                  <a:lnTo>
                    <a:pt x="42" y="265"/>
                  </a:lnTo>
                  <a:lnTo>
                    <a:pt x="36" y="272"/>
                  </a:lnTo>
                  <a:lnTo>
                    <a:pt x="30" y="276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16" y="276"/>
                  </a:lnTo>
                  <a:lnTo>
                    <a:pt x="10" y="272"/>
                  </a:lnTo>
                  <a:lnTo>
                    <a:pt x="6" y="265"/>
                  </a:lnTo>
                  <a:lnTo>
                    <a:pt x="4" y="25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6" y="109"/>
                  </a:lnTo>
                  <a:lnTo>
                    <a:pt x="10" y="103"/>
                  </a:lnTo>
                  <a:lnTo>
                    <a:pt x="16" y="99"/>
                  </a:lnTo>
                  <a:lnTo>
                    <a:pt x="24" y="97"/>
                  </a:lnTo>
                  <a:lnTo>
                    <a:pt x="2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774F9DFC-682E-4332-9D89-19DC0C1BE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3399"/>
              <a:ext cx="165" cy="179"/>
            </a:xfrm>
            <a:custGeom>
              <a:avLst/>
              <a:gdLst>
                <a:gd name="T0" fmla="*/ 0 w 165"/>
                <a:gd name="T1" fmla="*/ 20 h 179"/>
                <a:gd name="T2" fmla="*/ 6 w 165"/>
                <a:gd name="T3" fmla="*/ 6 h 179"/>
                <a:gd name="T4" fmla="*/ 20 w 165"/>
                <a:gd name="T5" fmla="*/ 0 h 179"/>
                <a:gd name="T6" fmla="*/ 26 w 165"/>
                <a:gd name="T7" fmla="*/ 2 h 179"/>
                <a:gd name="T8" fmla="*/ 36 w 165"/>
                <a:gd name="T9" fmla="*/ 12 h 179"/>
                <a:gd name="T10" fmla="*/ 38 w 165"/>
                <a:gd name="T11" fmla="*/ 28 h 179"/>
                <a:gd name="T12" fmla="*/ 48 w 165"/>
                <a:gd name="T13" fmla="*/ 16 h 179"/>
                <a:gd name="T14" fmla="*/ 77 w 165"/>
                <a:gd name="T15" fmla="*/ 2 h 179"/>
                <a:gd name="T16" fmla="*/ 95 w 165"/>
                <a:gd name="T17" fmla="*/ 0 h 179"/>
                <a:gd name="T18" fmla="*/ 123 w 165"/>
                <a:gd name="T19" fmla="*/ 4 h 179"/>
                <a:gd name="T20" fmla="*/ 145 w 165"/>
                <a:gd name="T21" fmla="*/ 16 h 179"/>
                <a:gd name="T22" fmla="*/ 153 w 165"/>
                <a:gd name="T23" fmla="*/ 26 h 179"/>
                <a:gd name="T24" fmla="*/ 163 w 165"/>
                <a:gd name="T25" fmla="*/ 54 h 179"/>
                <a:gd name="T26" fmla="*/ 165 w 165"/>
                <a:gd name="T27" fmla="*/ 160 h 179"/>
                <a:gd name="T28" fmla="*/ 163 w 165"/>
                <a:gd name="T29" fmla="*/ 168 h 179"/>
                <a:gd name="T30" fmla="*/ 153 w 165"/>
                <a:gd name="T31" fmla="*/ 179 h 179"/>
                <a:gd name="T32" fmla="*/ 145 w 165"/>
                <a:gd name="T33" fmla="*/ 179 h 179"/>
                <a:gd name="T34" fmla="*/ 131 w 165"/>
                <a:gd name="T35" fmla="*/ 175 h 179"/>
                <a:gd name="T36" fmla="*/ 125 w 165"/>
                <a:gd name="T37" fmla="*/ 160 h 179"/>
                <a:gd name="T38" fmla="*/ 125 w 165"/>
                <a:gd name="T39" fmla="*/ 82 h 179"/>
                <a:gd name="T40" fmla="*/ 123 w 165"/>
                <a:gd name="T41" fmla="*/ 60 h 179"/>
                <a:gd name="T42" fmla="*/ 115 w 165"/>
                <a:gd name="T43" fmla="*/ 44 h 179"/>
                <a:gd name="T44" fmla="*/ 109 w 165"/>
                <a:gd name="T45" fmla="*/ 40 h 179"/>
                <a:gd name="T46" fmla="*/ 97 w 165"/>
                <a:gd name="T47" fmla="*/ 34 h 179"/>
                <a:gd name="T48" fmla="*/ 87 w 165"/>
                <a:gd name="T49" fmla="*/ 34 h 179"/>
                <a:gd name="T50" fmla="*/ 65 w 165"/>
                <a:gd name="T51" fmla="*/ 40 h 179"/>
                <a:gd name="T52" fmla="*/ 48 w 165"/>
                <a:gd name="T53" fmla="*/ 56 h 179"/>
                <a:gd name="T54" fmla="*/ 44 w 165"/>
                <a:gd name="T55" fmla="*/ 66 h 179"/>
                <a:gd name="T56" fmla="*/ 38 w 165"/>
                <a:gd name="T57" fmla="*/ 96 h 179"/>
                <a:gd name="T58" fmla="*/ 38 w 165"/>
                <a:gd name="T59" fmla="*/ 160 h 179"/>
                <a:gd name="T60" fmla="*/ 32 w 165"/>
                <a:gd name="T61" fmla="*/ 175 h 179"/>
                <a:gd name="T62" fmla="*/ 20 w 165"/>
                <a:gd name="T63" fmla="*/ 179 h 179"/>
                <a:gd name="T64" fmla="*/ 12 w 165"/>
                <a:gd name="T65" fmla="*/ 179 h 179"/>
                <a:gd name="T66" fmla="*/ 2 w 165"/>
                <a:gd name="T67" fmla="*/ 168 h 179"/>
                <a:gd name="T68" fmla="*/ 0 w 165"/>
                <a:gd name="T69" fmla="*/ 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79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8" y="16"/>
                  </a:lnTo>
                  <a:lnTo>
                    <a:pt x="62" y="8"/>
                  </a:lnTo>
                  <a:lnTo>
                    <a:pt x="7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9" y="2"/>
                  </a:lnTo>
                  <a:lnTo>
                    <a:pt x="123" y="4"/>
                  </a:lnTo>
                  <a:lnTo>
                    <a:pt x="135" y="10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53" y="26"/>
                  </a:lnTo>
                  <a:lnTo>
                    <a:pt x="159" y="40"/>
                  </a:lnTo>
                  <a:lnTo>
                    <a:pt x="163" y="54"/>
                  </a:lnTo>
                  <a:lnTo>
                    <a:pt x="165" y="72"/>
                  </a:lnTo>
                  <a:lnTo>
                    <a:pt x="165" y="160"/>
                  </a:lnTo>
                  <a:lnTo>
                    <a:pt x="165" y="160"/>
                  </a:lnTo>
                  <a:lnTo>
                    <a:pt x="163" y="168"/>
                  </a:lnTo>
                  <a:lnTo>
                    <a:pt x="159" y="175"/>
                  </a:lnTo>
                  <a:lnTo>
                    <a:pt x="153" y="179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37" y="179"/>
                  </a:lnTo>
                  <a:lnTo>
                    <a:pt x="131" y="175"/>
                  </a:lnTo>
                  <a:lnTo>
                    <a:pt x="127" y="168"/>
                  </a:lnTo>
                  <a:lnTo>
                    <a:pt x="125" y="160"/>
                  </a:lnTo>
                  <a:lnTo>
                    <a:pt x="125" y="82"/>
                  </a:lnTo>
                  <a:lnTo>
                    <a:pt x="125" y="82"/>
                  </a:lnTo>
                  <a:lnTo>
                    <a:pt x="125" y="70"/>
                  </a:lnTo>
                  <a:lnTo>
                    <a:pt x="123" y="60"/>
                  </a:lnTo>
                  <a:lnTo>
                    <a:pt x="121" y="52"/>
                  </a:lnTo>
                  <a:lnTo>
                    <a:pt x="115" y="44"/>
                  </a:lnTo>
                  <a:lnTo>
                    <a:pt x="115" y="44"/>
                  </a:lnTo>
                  <a:lnTo>
                    <a:pt x="109" y="40"/>
                  </a:lnTo>
                  <a:lnTo>
                    <a:pt x="103" y="36"/>
                  </a:lnTo>
                  <a:lnTo>
                    <a:pt x="97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75" y="36"/>
                  </a:lnTo>
                  <a:lnTo>
                    <a:pt x="65" y="40"/>
                  </a:lnTo>
                  <a:lnTo>
                    <a:pt x="54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4" y="66"/>
                  </a:lnTo>
                  <a:lnTo>
                    <a:pt x="40" y="76"/>
                  </a:lnTo>
                  <a:lnTo>
                    <a:pt x="38" y="96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6" y="168"/>
                  </a:lnTo>
                  <a:lnTo>
                    <a:pt x="32" y="175"/>
                  </a:lnTo>
                  <a:lnTo>
                    <a:pt x="26" y="179"/>
                  </a:lnTo>
                  <a:lnTo>
                    <a:pt x="20" y="179"/>
                  </a:lnTo>
                  <a:lnTo>
                    <a:pt x="20" y="179"/>
                  </a:lnTo>
                  <a:lnTo>
                    <a:pt x="12" y="179"/>
                  </a:lnTo>
                  <a:lnTo>
                    <a:pt x="6" y="175"/>
                  </a:lnTo>
                  <a:lnTo>
                    <a:pt x="2" y="168"/>
                  </a:lnTo>
                  <a:lnTo>
                    <a:pt x="0" y="16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B3ED74F4-4FC8-4C4D-9E24-49A842809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7" y="3399"/>
              <a:ext cx="165" cy="265"/>
            </a:xfrm>
            <a:custGeom>
              <a:avLst/>
              <a:gdLst>
                <a:gd name="T0" fmla="*/ 28 w 165"/>
                <a:gd name="T1" fmla="*/ 213 h 265"/>
                <a:gd name="T2" fmla="*/ 38 w 165"/>
                <a:gd name="T3" fmla="*/ 217 h 265"/>
                <a:gd name="T4" fmla="*/ 51 w 165"/>
                <a:gd name="T5" fmla="*/ 223 h 265"/>
                <a:gd name="T6" fmla="*/ 83 w 165"/>
                <a:gd name="T7" fmla="*/ 233 h 265"/>
                <a:gd name="T8" fmla="*/ 93 w 165"/>
                <a:gd name="T9" fmla="*/ 231 h 265"/>
                <a:gd name="T10" fmla="*/ 109 w 165"/>
                <a:gd name="T11" fmla="*/ 225 h 265"/>
                <a:gd name="T12" fmla="*/ 115 w 165"/>
                <a:gd name="T13" fmla="*/ 221 h 265"/>
                <a:gd name="T14" fmla="*/ 123 w 165"/>
                <a:gd name="T15" fmla="*/ 207 h 265"/>
                <a:gd name="T16" fmla="*/ 127 w 165"/>
                <a:gd name="T17" fmla="*/ 189 h 265"/>
                <a:gd name="T18" fmla="*/ 127 w 165"/>
                <a:gd name="T19" fmla="*/ 164 h 265"/>
                <a:gd name="T20" fmla="*/ 105 w 165"/>
                <a:gd name="T21" fmla="*/ 177 h 265"/>
                <a:gd name="T22" fmla="*/ 79 w 165"/>
                <a:gd name="T23" fmla="*/ 179 h 265"/>
                <a:gd name="T24" fmla="*/ 63 w 165"/>
                <a:gd name="T25" fmla="*/ 177 h 265"/>
                <a:gd name="T26" fmla="*/ 34 w 165"/>
                <a:gd name="T27" fmla="*/ 164 h 265"/>
                <a:gd name="T28" fmla="*/ 24 w 165"/>
                <a:gd name="T29" fmla="*/ 156 h 265"/>
                <a:gd name="T30" fmla="*/ 6 w 165"/>
                <a:gd name="T31" fmla="*/ 126 h 265"/>
                <a:gd name="T32" fmla="*/ 0 w 165"/>
                <a:gd name="T33" fmla="*/ 90 h 265"/>
                <a:gd name="T34" fmla="*/ 0 w 165"/>
                <a:gd name="T35" fmla="*/ 72 h 265"/>
                <a:gd name="T36" fmla="*/ 12 w 165"/>
                <a:gd name="T37" fmla="*/ 38 h 265"/>
                <a:gd name="T38" fmla="*/ 22 w 165"/>
                <a:gd name="T39" fmla="*/ 24 h 265"/>
                <a:gd name="T40" fmla="*/ 47 w 165"/>
                <a:gd name="T41" fmla="*/ 8 h 265"/>
                <a:gd name="T42" fmla="*/ 79 w 165"/>
                <a:gd name="T43" fmla="*/ 0 h 265"/>
                <a:gd name="T44" fmla="*/ 93 w 165"/>
                <a:gd name="T45" fmla="*/ 2 h 265"/>
                <a:gd name="T46" fmla="*/ 117 w 165"/>
                <a:gd name="T47" fmla="*/ 10 h 265"/>
                <a:gd name="T48" fmla="*/ 127 w 165"/>
                <a:gd name="T49" fmla="*/ 14 h 265"/>
                <a:gd name="T50" fmla="*/ 133 w 165"/>
                <a:gd name="T51" fmla="*/ 4 h 265"/>
                <a:gd name="T52" fmla="*/ 145 w 165"/>
                <a:gd name="T53" fmla="*/ 0 h 265"/>
                <a:gd name="T54" fmla="*/ 153 w 165"/>
                <a:gd name="T55" fmla="*/ 2 h 265"/>
                <a:gd name="T56" fmla="*/ 163 w 165"/>
                <a:gd name="T57" fmla="*/ 12 h 265"/>
                <a:gd name="T58" fmla="*/ 165 w 165"/>
                <a:gd name="T59" fmla="*/ 181 h 265"/>
                <a:gd name="T60" fmla="*/ 163 w 165"/>
                <a:gd name="T61" fmla="*/ 201 h 265"/>
                <a:gd name="T62" fmla="*/ 151 w 165"/>
                <a:gd name="T63" fmla="*/ 233 h 265"/>
                <a:gd name="T64" fmla="*/ 141 w 165"/>
                <a:gd name="T65" fmla="*/ 245 h 265"/>
                <a:gd name="T66" fmla="*/ 117 w 165"/>
                <a:gd name="T67" fmla="*/ 259 h 265"/>
                <a:gd name="T68" fmla="*/ 83 w 165"/>
                <a:gd name="T69" fmla="*/ 265 h 265"/>
                <a:gd name="T70" fmla="*/ 63 w 165"/>
                <a:gd name="T71" fmla="*/ 263 h 265"/>
                <a:gd name="T72" fmla="*/ 38 w 165"/>
                <a:gd name="T73" fmla="*/ 257 h 265"/>
                <a:gd name="T74" fmla="*/ 20 w 165"/>
                <a:gd name="T75" fmla="*/ 247 h 265"/>
                <a:gd name="T76" fmla="*/ 12 w 165"/>
                <a:gd name="T77" fmla="*/ 231 h 265"/>
                <a:gd name="T78" fmla="*/ 14 w 165"/>
                <a:gd name="T79" fmla="*/ 223 h 265"/>
                <a:gd name="T80" fmla="*/ 22 w 165"/>
                <a:gd name="T81" fmla="*/ 215 h 265"/>
                <a:gd name="T82" fmla="*/ 28 w 165"/>
                <a:gd name="T83" fmla="*/ 213 h 265"/>
                <a:gd name="T84" fmla="*/ 127 w 165"/>
                <a:gd name="T85" fmla="*/ 50 h 265"/>
                <a:gd name="T86" fmla="*/ 119 w 165"/>
                <a:gd name="T87" fmla="*/ 44 h 265"/>
                <a:gd name="T88" fmla="*/ 99 w 165"/>
                <a:gd name="T89" fmla="*/ 36 h 265"/>
                <a:gd name="T90" fmla="*/ 85 w 165"/>
                <a:gd name="T91" fmla="*/ 34 h 265"/>
                <a:gd name="T92" fmla="*/ 67 w 165"/>
                <a:gd name="T93" fmla="*/ 38 h 265"/>
                <a:gd name="T94" fmla="*/ 53 w 165"/>
                <a:gd name="T95" fmla="*/ 48 h 265"/>
                <a:gd name="T96" fmla="*/ 47 w 165"/>
                <a:gd name="T97" fmla="*/ 56 h 265"/>
                <a:gd name="T98" fmla="*/ 41 w 165"/>
                <a:gd name="T99" fmla="*/ 78 h 265"/>
                <a:gd name="T100" fmla="*/ 38 w 165"/>
                <a:gd name="T101" fmla="*/ 90 h 265"/>
                <a:gd name="T102" fmla="*/ 43 w 165"/>
                <a:gd name="T103" fmla="*/ 114 h 265"/>
                <a:gd name="T104" fmla="*/ 53 w 165"/>
                <a:gd name="T105" fmla="*/ 132 h 265"/>
                <a:gd name="T106" fmla="*/ 59 w 165"/>
                <a:gd name="T107" fmla="*/ 138 h 265"/>
                <a:gd name="T108" fmla="*/ 75 w 165"/>
                <a:gd name="T109" fmla="*/ 146 h 265"/>
                <a:gd name="T110" fmla="*/ 85 w 165"/>
                <a:gd name="T111" fmla="*/ 146 h 265"/>
                <a:gd name="T112" fmla="*/ 107 w 165"/>
                <a:gd name="T113" fmla="*/ 142 h 265"/>
                <a:gd name="T114" fmla="*/ 127 w 165"/>
                <a:gd name="T115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5" h="265">
                  <a:moveTo>
                    <a:pt x="28" y="213"/>
                  </a:moveTo>
                  <a:lnTo>
                    <a:pt x="28" y="213"/>
                  </a:lnTo>
                  <a:lnTo>
                    <a:pt x="34" y="215"/>
                  </a:lnTo>
                  <a:lnTo>
                    <a:pt x="38" y="217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67" y="231"/>
                  </a:lnTo>
                  <a:lnTo>
                    <a:pt x="83" y="233"/>
                  </a:lnTo>
                  <a:lnTo>
                    <a:pt x="83" y="233"/>
                  </a:lnTo>
                  <a:lnTo>
                    <a:pt x="93" y="231"/>
                  </a:lnTo>
                  <a:lnTo>
                    <a:pt x="103" y="229"/>
                  </a:lnTo>
                  <a:lnTo>
                    <a:pt x="109" y="225"/>
                  </a:lnTo>
                  <a:lnTo>
                    <a:pt x="115" y="221"/>
                  </a:lnTo>
                  <a:lnTo>
                    <a:pt x="115" y="221"/>
                  </a:lnTo>
                  <a:lnTo>
                    <a:pt x="121" y="213"/>
                  </a:lnTo>
                  <a:lnTo>
                    <a:pt x="123" y="207"/>
                  </a:lnTo>
                  <a:lnTo>
                    <a:pt x="125" y="199"/>
                  </a:lnTo>
                  <a:lnTo>
                    <a:pt x="127" y="189"/>
                  </a:lnTo>
                  <a:lnTo>
                    <a:pt x="127" y="164"/>
                  </a:lnTo>
                  <a:lnTo>
                    <a:pt x="127" y="164"/>
                  </a:lnTo>
                  <a:lnTo>
                    <a:pt x="115" y="170"/>
                  </a:lnTo>
                  <a:lnTo>
                    <a:pt x="105" y="177"/>
                  </a:lnTo>
                  <a:lnTo>
                    <a:pt x="93" y="179"/>
                  </a:lnTo>
                  <a:lnTo>
                    <a:pt x="79" y="179"/>
                  </a:lnTo>
                  <a:lnTo>
                    <a:pt x="79" y="179"/>
                  </a:lnTo>
                  <a:lnTo>
                    <a:pt x="63" y="177"/>
                  </a:lnTo>
                  <a:lnTo>
                    <a:pt x="49" y="172"/>
                  </a:lnTo>
                  <a:lnTo>
                    <a:pt x="34" y="164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12" y="142"/>
                  </a:lnTo>
                  <a:lnTo>
                    <a:pt x="6" y="126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12" y="3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14"/>
                  </a:lnTo>
                  <a:lnTo>
                    <a:pt x="47" y="8"/>
                  </a:lnTo>
                  <a:lnTo>
                    <a:pt x="61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93" y="2"/>
                  </a:lnTo>
                  <a:lnTo>
                    <a:pt x="105" y="4"/>
                  </a:lnTo>
                  <a:lnTo>
                    <a:pt x="117" y="10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9" y="10"/>
                  </a:lnTo>
                  <a:lnTo>
                    <a:pt x="133" y="4"/>
                  </a:lnTo>
                  <a:lnTo>
                    <a:pt x="139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3" y="2"/>
                  </a:lnTo>
                  <a:lnTo>
                    <a:pt x="159" y="6"/>
                  </a:lnTo>
                  <a:lnTo>
                    <a:pt x="163" y="12"/>
                  </a:lnTo>
                  <a:lnTo>
                    <a:pt x="165" y="20"/>
                  </a:lnTo>
                  <a:lnTo>
                    <a:pt x="165" y="181"/>
                  </a:lnTo>
                  <a:lnTo>
                    <a:pt x="165" y="181"/>
                  </a:lnTo>
                  <a:lnTo>
                    <a:pt x="163" y="201"/>
                  </a:lnTo>
                  <a:lnTo>
                    <a:pt x="159" y="219"/>
                  </a:lnTo>
                  <a:lnTo>
                    <a:pt x="151" y="233"/>
                  </a:lnTo>
                  <a:lnTo>
                    <a:pt x="141" y="245"/>
                  </a:lnTo>
                  <a:lnTo>
                    <a:pt x="141" y="245"/>
                  </a:lnTo>
                  <a:lnTo>
                    <a:pt x="129" y="253"/>
                  </a:lnTo>
                  <a:lnTo>
                    <a:pt x="117" y="259"/>
                  </a:lnTo>
                  <a:lnTo>
                    <a:pt x="101" y="263"/>
                  </a:lnTo>
                  <a:lnTo>
                    <a:pt x="83" y="265"/>
                  </a:lnTo>
                  <a:lnTo>
                    <a:pt x="83" y="265"/>
                  </a:lnTo>
                  <a:lnTo>
                    <a:pt x="63" y="263"/>
                  </a:lnTo>
                  <a:lnTo>
                    <a:pt x="51" y="261"/>
                  </a:lnTo>
                  <a:lnTo>
                    <a:pt x="38" y="257"/>
                  </a:lnTo>
                  <a:lnTo>
                    <a:pt x="28" y="253"/>
                  </a:lnTo>
                  <a:lnTo>
                    <a:pt x="20" y="247"/>
                  </a:lnTo>
                  <a:lnTo>
                    <a:pt x="14" y="239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4" y="223"/>
                  </a:lnTo>
                  <a:lnTo>
                    <a:pt x="16" y="219"/>
                  </a:lnTo>
                  <a:lnTo>
                    <a:pt x="22" y="215"/>
                  </a:lnTo>
                  <a:lnTo>
                    <a:pt x="28" y="213"/>
                  </a:lnTo>
                  <a:lnTo>
                    <a:pt x="28" y="213"/>
                  </a:lnTo>
                  <a:close/>
                  <a:moveTo>
                    <a:pt x="127" y="132"/>
                  </a:moveTo>
                  <a:lnTo>
                    <a:pt x="127" y="50"/>
                  </a:lnTo>
                  <a:lnTo>
                    <a:pt x="127" y="50"/>
                  </a:lnTo>
                  <a:lnTo>
                    <a:pt x="119" y="44"/>
                  </a:lnTo>
                  <a:lnTo>
                    <a:pt x="109" y="40"/>
                  </a:lnTo>
                  <a:lnTo>
                    <a:pt x="99" y="36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75" y="34"/>
                  </a:lnTo>
                  <a:lnTo>
                    <a:pt x="67" y="38"/>
                  </a:lnTo>
                  <a:lnTo>
                    <a:pt x="59" y="42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47" y="56"/>
                  </a:lnTo>
                  <a:lnTo>
                    <a:pt x="43" y="66"/>
                  </a:lnTo>
                  <a:lnTo>
                    <a:pt x="41" y="78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41" y="102"/>
                  </a:lnTo>
                  <a:lnTo>
                    <a:pt x="43" y="114"/>
                  </a:lnTo>
                  <a:lnTo>
                    <a:pt x="47" y="124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9" y="138"/>
                  </a:lnTo>
                  <a:lnTo>
                    <a:pt x="65" y="142"/>
                  </a:lnTo>
                  <a:lnTo>
                    <a:pt x="75" y="146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97" y="146"/>
                  </a:lnTo>
                  <a:lnTo>
                    <a:pt x="107" y="142"/>
                  </a:lnTo>
                  <a:lnTo>
                    <a:pt x="117" y="138"/>
                  </a:lnTo>
                  <a:lnTo>
                    <a:pt x="127" y="132"/>
                  </a:lnTo>
                  <a:lnTo>
                    <a:pt x="127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412CF6AF-C90C-4E6E-BC9C-1E4936211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3399"/>
              <a:ext cx="183" cy="179"/>
            </a:xfrm>
            <a:custGeom>
              <a:avLst/>
              <a:gdLst>
                <a:gd name="T0" fmla="*/ 26 w 183"/>
                <a:gd name="T1" fmla="*/ 26 h 179"/>
                <a:gd name="T2" fmla="*/ 56 w 183"/>
                <a:gd name="T3" fmla="*/ 8 h 179"/>
                <a:gd name="T4" fmla="*/ 92 w 183"/>
                <a:gd name="T5" fmla="*/ 0 h 179"/>
                <a:gd name="T6" fmla="*/ 111 w 183"/>
                <a:gd name="T7" fmla="*/ 2 h 179"/>
                <a:gd name="T8" fmla="*/ 143 w 183"/>
                <a:gd name="T9" fmla="*/ 16 h 179"/>
                <a:gd name="T10" fmla="*/ 157 w 183"/>
                <a:gd name="T11" fmla="*/ 26 h 179"/>
                <a:gd name="T12" fmla="*/ 177 w 183"/>
                <a:gd name="T13" fmla="*/ 54 h 179"/>
                <a:gd name="T14" fmla="*/ 183 w 183"/>
                <a:gd name="T15" fmla="*/ 90 h 179"/>
                <a:gd name="T16" fmla="*/ 183 w 183"/>
                <a:gd name="T17" fmla="*/ 108 h 179"/>
                <a:gd name="T18" fmla="*/ 169 w 183"/>
                <a:gd name="T19" fmla="*/ 142 h 179"/>
                <a:gd name="T20" fmla="*/ 157 w 183"/>
                <a:gd name="T21" fmla="*/ 154 h 179"/>
                <a:gd name="T22" fmla="*/ 129 w 183"/>
                <a:gd name="T23" fmla="*/ 172 h 179"/>
                <a:gd name="T24" fmla="*/ 92 w 183"/>
                <a:gd name="T25" fmla="*/ 179 h 179"/>
                <a:gd name="T26" fmla="*/ 72 w 183"/>
                <a:gd name="T27" fmla="*/ 179 h 179"/>
                <a:gd name="T28" fmla="*/ 40 w 183"/>
                <a:gd name="T29" fmla="*/ 164 h 179"/>
                <a:gd name="T30" fmla="*/ 26 w 183"/>
                <a:gd name="T31" fmla="*/ 154 h 179"/>
                <a:gd name="T32" fmla="*/ 6 w 183"/>
                <a:gd name="T33" fmla="*/ 126 h 179"/>
                <a:gd name="T34" fmla="*/ 0 w 183"/>
                <a:gd name="T35" fmla="*/ 90 h 179"/>
                <a:gd name="T36" fmla="*/ 2 w 183"/>
                <a:gd name="T37" fmla="*/ 70 h 179"/>
                <a:gd name="T38" fmla="*/ 16 w 183"/>
                <a:gd name="T39" fmla="*/ 38 h 179"/>
                <a:gd name="T40" fmla="*/ 26 w 183"/>
                <a:gd name="T41" fmla="*/ 26 h 179"/>
                <a:gd name="T42" fmla="*/ 52 w 183"/>
                <a:gd name="T43" fmla="*/ 130 h 179"/>
                <a:gd name="T44" fmla="*/ 70 w 183"/>
                <a:gd name="T45" fmla="*/ 142 h 179"/>
                <a:gd name="T46" fmla="*/ 92 w 183"/>
                <a:gd name="T47" fmla="*/ 146 h 179"/>
                <a:gd name="T48" fmla="*/ 103 w 183"/>
                <a:gd name="T49" fmla="*/ 146 h 179"/>
                <a:gd name="T50" fmla="*/ 123 w 183"/>
                <a:gd name="T51" fmla="*/ 136 h 179"/>
                <a:gd name="T52" fmla="*/ 131 w 183"/>
                <a:gd name="T53" fmla="*/ 130 h 179"/>
                <a:gd name="T54" fmla="*/ 141 w 183"/>
                <a:gd name="T55" fmla="*/ 112 h 179"/>
                <a:gd name="T56" fmla="*/ 145 w 183"/>
                <a:gd name="T57" fmla="*/ 90 h 179"/>
                <a:gd name="T58" fmla="*/ 145 w 183"/>
                <a:gd name="T59" fmla="*/ 78 h 179"/>
                <a:gd name="T60" fmla="*/ 137 w 183"/>
                <a:gd name="T61" fmla="*/ 58 h 179"/>
                <a:gd name="T62" fmla="*/ 131 w 183"/>
                <a:gd name="T63" fmla="*/ 50 h 179"/>
                <a:gd name="T64" fmla="*/ 113 w 183"/>
                <a:gd name="T65" fmla="*/ 38 h 179"/>
                <a:gd name="T66" fmla="*/ 92 w 183"/>
                <a:gd name="T67" fmla="*/ 34 h 179"/>
                <a:gd name="T68" fmla="*/ 80 w 183"/>
                <a:gd name="T69" fmla="*/ 34 h 179"/>
                <a:gd name="T70" fmla="*/ 60 w 183"/>
                <a:gd name="T71" fmla="*/ 42 h 179"/>
                <a:gd name="T72" fmla="*/ 52 w 183"/>
                <a:gd name="T73" fmla="*/ 50 h 179"/>
                <a:gd name="T74" fmla="*/ 42 w 183"/>
                <a:gd name="T75" fmla="*/ 68 h 179"/>
                <a:gd name="T76" fmla="*/ 38 w 183"/>
                <a:gd name="T77" fmla="*/ 90 h 179"/>
                <a:gd name="T78" fmla="*/ 40 w 183"/>
                <a:gd name="T79" fmla="*/ 102 h 179"/>
                <a:gd name="T80" fmla="*/ 46 w 183"/>
                <a:gd name="T81" fmla="*/ 122 h 179"/>
                <a:gd name="T82" fmla="*/ 52 w 183"/>
                <a:gd name="T83" fmla="*/ 13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" h="179">
                  <a:moveTo>
                    <a:pt x="26" y="26"/>
                  </a:moveTo>
                  <a:lnTo>
                    <a:pt x="26" y="2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2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2"/>
                  </a:lnTo>
                  <a:lnTo>
                    <a:pt x="129" y="8"/>
                  </a:lnTo>
                  <a:lnTo>
                    <a:pt x="143" y="1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69" y="38"/>
                  </a:lnTo>
                  <a:lnTo>
                    <a:pt x="177" y="54"/>
                  </a:lnTo>
                  <a:lnTo>
                    <a:pt x="183" y="70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3" y="108"/>
                  </a:lnTo>
                  <a:lnTo>
                    <a:pt x="177" y="126"/>
                  </a:lnTo>
                  <a:lnTo>
                    <a:pt x="169" y="142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45" y="164"/>
                  </a:lnTo>
                  <a:lnTo>
                    <a:pt x="129" y="172"/>
                  </a:lnTo>
                  <a:lnTo>
                    <a:pt x="111" y="179"/>
                  </a:lnTo>
                  <a:lnTo>
                    <a:pt x="92" y="179"/>
                  </a:lnTo>
                  <a:lnTo>
                    <a:pt x="92" y="179"/>
                  </a:lnTo>
                  <a:lnTo>
                    <a:pt x="72" y="179"/>
                  </a:lnTo>
                  <a:lnTo>
                    <a:pt x="56" y="172"/>
                  </a:lnTo>
                  <a:lnTo>
                    <a:pt x="40" y="16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16" y="142"/>
                  </a:lnTo>
                  <a:lnTo>
                    <a:pt x="6" y="126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70"/>
                  </a:lnTo>
                  <a:lnTo>
                    <a:pt x="6" y="54"/>
                  </a:lnTo>
                  <a:lnTo>
                    <a:pt x="16" y="38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52" y="130"/>
                  </a:moveTo>
                  <a:lnTo>
                    <a:pt x="52" y="130"/>
                  </a:lnTo>
                  <a:lnTo>
                    <a:pt x="60" y="136"/>
                  </a:lnTo>
                  <a:lnTo>
                    <a:pt x="70" y="142"/>
                  </a:lnTo>
                  <a:lnTo>
                    <a:pt x="80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103" y="146"/>
                  </a:lnTo>
                  <a:lnTo>
                    <a:pt x="113" y="142"/>
                  </a:lnTo>
                  <a:lnTo>
                    <a:pt x="123" y="136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7" y="122"/>
                  </a:lnTo>
                  <a:lnTo>
                    <a:pt x="141" y="112"/>
                  </a:lnTo>
                  <a:lnTo>
                    <a:pt x="145" y="102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78"/>
                  </a:lnTo>
                  <a:lnTo>
                    <a:pt x="141" y="68"/>
                  </a:lnTo>
                  <a:lnTo>
                    <a:pt x="137" y="58"/>
                  </a:lnTo>
                  <a:lnTo>
                    <a:pt x="131" y="50"/>
                  </a:lnTo>
                  <a:lnTo>
                    <a:pt x="131" y="50"/>
                  </a:lnTo>
                  <a:lnTo>
                    <a:pt x="123" y="42"/>
                  </a:lnTo>
                  <a:lnTo>
                    <a:pt x="113" y="38"/>
                  </a:lnTo>
                  <a:lnTo>
                    <a:pt x="103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80" y="34"/>
                  </a:lnTo>
                  <a:lnTo>
                    <a:pt x="70" y="38"/>
                  </a:lnTo>
                  <a:lnTo>
                    <a:pt x="60" y="42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46" y="58"/>
                  </a:lnTo>
                  <a:lnTo>
                    <a:pt x="42" y="68"/>
                  </a:lnTo>
                  <a:lnTo>
                    <a:pt x="40" y="78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40" y="102"/>
                  </a:lnTo>
                  <a:lnTo>
                    <a:pt x="42" y="112"/>
                  </a:lnTo>
                  <a:lnTo>
                    <a:pt x="46" y="122"/>
                  </a:lnTo>
                  <a:lnTo>
                    <a:pt x="52" y="130"/>
                  </a:lnTo>
                  <a:lnTo>
                    <a:pt x="52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81B81A3C-BDB7-4061-901B-DCB49B4B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3399"/>
              <a:ext cx="165" cy="179"/>
            </a:xfrm>
            <a:custGeom>
              <a:avLst/>
              <a:gdLst>
                <a:gd name="T0" fmla="*/ 0 w 165"/>
                <a:gd name="T1" fmla="*/ 20 h 179"/>
                <a:gd name="T2" fmla="*/ 6 w 165"/>
                <a:gd name="T3" fmla="*/ 6 h 179"/>
                <a:gd name="T4" fmla="*/ 18 w 165"/>
                <a:gd name="T5" fmla="*/ 0 h 179"/>
                <a:gd name="T6" fmla="*/ 26 w 165"/>
                <a:gd name="T7" fmla="*/ 2 h 179"/>
                <a:gd name="T8" fmla="*/ 36 w 165"/>
                <a:gd name="T9" fmla="*/ 12 h 179"/>
                <a:gd name="T10" fmla="*/ 38 w 165"/>
                <a:gd name="T11" fmla="*/ 28 h 179"/>
                <a:gd name="T12" fmla="*/ 48 w 165"/>
                <a:gd name="T13" fmla="*/ 16 h 179"/>
                <a:gd name="T14" fmla="*/ 77 w 165"/>
                <a:gd name="T15" fmla="*/ 2 h 179"/>
                <a:gd name="T16" fmla="*/ 95 w 165"/>
                <a:gd name="T17" fmla="*/ 0 h 179"/>
                <a:gd name="T18" fmla="*/ 121 w 165"/>
                <a:gd name="T19" fmla="*/ 4 h 179"/>
                <a:gd name="T20" fmla="*/ 145 w 165"/>
                <a:gd name="T21" fmla="*/ 16 h 179"/>
                <a:gd name="T22" fmla="*/ 153 w 165"/>
                <a:gd name="T23" fmla="*/ 26 h 179"/>
                <a:gd name="T24" fmla="*/ 163 w 165"/>
                <a:gd name="T25" fmla="*/ 54 h 179"/>
                <a:gd name="T26" fmla="*/ 165 w 165"/>
                <a:gd name="T27" fmla="*/ 160 h 179"/>
                <a:gd name="T28" fmla="*/ 163 w 165"/>
                <a:gd name="T29" fmla="*/ 168 h 179"/>
                <a:gd name="T30" fmla="*/ 153 w 165"/>
                <a:gd name="T31" fmla="*/ 179 h 179"/>
                <a:gd name="T32" fmla="*/ 145 w 165"/>
                <a:gd name="T33" fmla="*/ 179 h 179"/>
                <a:gd name="T34" fmla="*/ 131 w 165"/>
                <a:gd name="T35" fmla="*/ 175 h 179"/>
                <a:gd name="T36" fmla="*/ 125 w 165"/>
                <a:gd name="T37" fmla="*/ 160 h 179"/>
                <a:gd name="T38" fmla="*/ 125 w 165"/>
                <a:gd name="T39" fmla="*/ 82 h 179"/>
                <a:gd name="T40" fmla="*/ 123 w 165"/>
                <a:gd name="T41" fmla="*/ 60 h 179"/>
                <a:gd name="T42" fmla="*/ 115 w 165"/>
                <a:gd name="T43" fmla="*/ 44 h 179"/>
                <a:gd name="T44" fmla="*/ 109 w 165"/>
                <a:gd name="T45" fmla="*/ 40 h 179"/>
                <a:gd name="T46" fmla="*/ 95 w 165"/>
                <a:gd name="T47" fmla="*/ 34 h 179"/>
                <a:gd name="T48" fmla="*/ 87 w 165"/>
                <a:gd name="T49" fmla="*/ 34 h 179"/>
                <a:gd name="T50" fmla="*/ 65 w 165"/>
                <a:gd name="T51" fmla="*/ 40 h 179"/>
                <a:gd name="T52" fmla="*/ 46 w 165"/>
                <a:gd name="T53" fmla="*/ 56 h 179"/>
                <a:gd name="T54" fmla="*/ 42 w 165"/>
                <a:gd name="T55" fmla="*/ 66 h 179"/>
                <a:gd name="T56" fmla="*/ 38 w 165"/>
                <a:gd name="T57" fmla="*/ 96 h 179"/>
                <a:gd name="T58" fmla="*/ 38 w 165"/>
                <a:gd name="T59" fmla="*/ 160 h 179"/>
                <a:gd name="T60" fmla="*/ 32 w 165"/>
                <a:gd name="T61" fmla="*/ 175 h 179"/>
                <a:gd name="T62" fmla="*/ 18 w 165"/>
                <a:gd name="T63" fmla="*/ 179 h 179"/>
                <a:gd name="T64" fmla="*/ 12 w 165"/>
                <a:gd name="T65" fmla="*/ 179 h 179"/>
                <a:gd name="T66" fmla="*/ 2 w 165"/>
                <a:gd name="T67" fmla="*/ 168 h 179"/>
                <a:gd name="T68" fmla="*/ 0 w 165"/>
                <a:gd name="T69" fmla="*/ 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79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8" y="16"/>
                  </a:lnTo>
                  <a:lnTo>
                    <a:pt x="63" y="8"/>
                  </a:lnTo>
                  <a:lnTo>
                    <a:pt x="7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9" y="2"/>
                  </a:lnTo>
                  <a:lnTo>
                    <a:pt x="121" y="4"/>
                  </a:lnTo>
                  <a:lnTo>
                    <a:pt x="133" y="10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53" y="26"/>
                  </a:lnTo>
                  <a:lnTo>
                    <a:pt x="159" y="40"/>
                  </a:lnTo>
                  <a:lnTo>
                    <a:pt x="163" y="54"/>
                  </a:lnTo>
                  <a:lnTo>
                    <a:pt x="165" y="72"/>
                  </a:lnTo>
                  <a:lnTo>
                    <a:pt x="165" y="160"/>
                  </a:lnTo>
                  <a:lnTo>
                    <a:pt x="165" y="160"/>
                  </a:lnTo>
                  <a:lnTo>
                    <a:pt x="163" y="168"/>
                  </a:lnTo>
                  <a:lnTo>
                    <a:pt x="159" y="175"/>
                  </a:lnTo>
                  <a:lnTo>
                    <a:pt x="153" y="179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37" y="179"/>
                  </a:lnTo>
                  <a:lnTo>
                    <a:pt x="131" y="175"/>
                  </a:lnTo>
                  <a:lnTo>
                    <a:pt x="127" y="168"/>
                  </a:lnTo>
                  <a:lnTo>
                    <a:pt x="125" y="160"/>
                  </a:lnTo>
                  <a:lnTo>
                    <a:pt x="125" y="82"/>
                  </a:lnTo>
                  <a:lnTo>
                    <a:pt x="125" y="82"/>
                  </a:lnTo>
                  <a:lnTo>
                    <a:pt x="125" y="70"/>
                  </a:lnTo>
                  <a:lnTo>
                    <a:pt x="123" y="60"/>
                  </a:lnTo>
                  <a:lnTo>
                    <a:pt x="119" y="52"/>
                  </a:lnTo>
                  <a:lnTo>
                    <a:pt x="115" y="44"/>
                  </a:lnTo>
                  <a:lnTo>
                    <a:pt x="115" y="44"/>
                  </a:lnTo>
                  <a:lnTo>
                    <a:pt x="109" y="40"/>
                  </a:lnTo>
                  <a:lnTo>
                    <a:pt x="103" y="36"/>
                  </a:lnTo>
                  <a:lnTo>
                    <a:pt x="95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75" y="36"/>
                  </a:lnTo>
                  <a:lnTo>
                    <a:pt x="65" y="40"/>
                  </a:lnTo>
                  <a:lnTo>
                    <a:pt x="55" y="4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2" y="66"/>
                  </a:lnTo>
                  <a:lnTo>
                    <a:pt x="40" y="76"/>
                  </a:lnTo>
                  <a:lnTo>
                    <a:pt x="38" y="96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6" y="168"/>
                  </a:lnTo>
                  <a:lnTo>
                    <a:pt x="32" y="175"/>
                  </a:lnTo>
                  <a:lnTo>
                    <a:pt x="26" y="179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2" y="179"/>
                  </a:lnTo>
                  <a:lnTo>
                    <a:pt x="6" y="175"/>
                  </a:lnTo>
                  <a:lnTo>
                    <a:pt x="2" y="168"/>
                  </a:lnTo>
                  <a:lnTo>
                    <a:pt x="0" y="16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1AA059BB-7B0F-43B6-BF0E-BF8A5F6AB8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2" y="3314"/>
              <a:ext cx="163" cy="264"/>
            </a:xfrm>
            <a:custGeom>
              <a:avLst/>
              <a:gdLst>
                <a:gd name="T0" fmla="*/ 40 w 163"/>
                <a:gd name="T1" fmla="*/ 93 h 264"/>
                <a:gd name="T2" fmla="*/ 80 w 163"/>
                <a:gd name="T3" fmla="*/ 85 h 264"/>
                <a:gd name="T4" fmla="*/ 98 w 163"/>
                <a:gd name="T5" fmla="*/ 87 h 264"/>
                <a:gd name="T6" fmla="*/ 129 w 163"/>
                <a:gd name="T7" fmla="*/ 99 h 264"/>
                <a:gd name="T8" fmla="*/ 141 w 163"/>
                <a:gd name="T9" fmla="*/ 111 h 264"/>
                <a:gd name="T10" fmla="*/ 157 w 163"/>
                <a:gd name="T11" fmla="*/ 137 h 264"/>
                <a:gd name="T12" fmla="*/ 163 w 163"/>
                <a:gd name="T13" fmla="*/ 175 h 264"/>
                <a:gd name="T14" fmla="*/ 163 w 163"/>
                <a:gd name="T15" fmla="*/ 191 h 264"/>
                <a:gd name="T16" fmla="*/ 153 w 163"/>
                <a:gd name="T17" fmla="*/ 221 h 264"/>
                <a:gd name="T18" fmla="*/ 143 w 163"/>
                <a:gd name="T19" fmla="*/ 233 h 264"/>
                <a:gd name="T20" fmla="*/ 129 w 163"/>
                <a:gd name="T21" fmla="*/ 247 h 264"/>
                <a:gd name="T22" fmla="*/ 109 w 163"/>
                <a:gd name="T23" fmla="*/ 257 h 264"/>
                <a:gd name="T24" fmla="*/ 60 w 163"/>
                <a:gd name="T25" fmla="*/ 264 h 264"/>
                <a:gd name="T26" fmla="*/ 36 w 163"/>
                <a:gd name="T27" fmla="*/ 264 h 264"/>
                <a:gd name="T28" fmla="*/ 18 w 163"/>
                <a:gd name="T29" fmla="*/ 262 h 264"/>
                <a:gd name="T30" fmla="*/ 6 w 163"/>
                <a:gd name="T31" fmla="*/ 253 h 264"/>
                <a:gd name="T32" fmla="*/ 0 w 163"/>
                <a:gd name="T33" fmla="*/ 239 h 264"/>
                <a:gd name="T34" fmla="*/ 0 w 163"/>
                <a:gd name="T35" fmla="*/ 18 h 264"/>
                <a:gd name="T36" fmla="*/ 6 w 163"/>
                <a:gd name="T37" fmla="*/ 6 h 264"/>
                <a:gd name="T38" fmla="*/ 20 w 163"/>
                <a:gd name="T39" fmla="*/ 0 h 264"/>
                <a:gd name="T40" fmla="*/ 28 w 163"/>
                <a:gd name="T41" fmla="*/ 2 h 264"/>
                <a:gd name="T42" fmla="*/ 38 w 163"/>
                <a:gd name="T43" fmla="*/ 12 h 264"/>
                <a:gd name="T44" fmla="*/ 40 w 163"/>
                <a:gd name="T45" fmla="*/ 93 h 264"/>
                <a:gd name="T46" fmla="*/ 40 w 163"/>
                <a:gd name="T47" fmla="*/ 231 h 264"/>
                <a:gd name="T48" fmla="*/ 64 w 163"/>
                <a:gd name="T49" fmla="*/ 231 h 264"/>
                <a:gd name="T50" fmla="*/ 90 w 163"/>
                <a:gd name="T51" fmla="*/ 227 h 264"/>
                <a:gd name="T52" fmla="*/ 113 w 163"/>
                <a:gd name="T53" fmla="*/ 213 h 264"/>
                <a:gd name="T54" fmla="*/ 117 w 163"/>
                <a:gd name="T55" fmla="*/ 205 h 264"/>
                <a:gd name="T56" fmla="*/ 123 w 163"/>
                <a:gd name="T57" fmla="*/ 187 h 264"/>
                <a:gd name="T58" fmla="*/ 125 w 163"/>
                <a:gd name="T59" fmla="*/ 175 h 264"/>
                <a:gd name="T60" fmla="*/ 121 w 163"/>
                <a:gd name="T61" fmla="*/ 151 h 264"/>
                <a:gd name="T62" fmla="*/ 109 w 163"/>
                <a:gd name="T63" fmla="*/ 133 h 264"/>
                <a:gd name="T64" fmla="*/ 103 w 163"/>
                <a:gd name="T65" fmla="*/ 127 h 264"/>
                <a:gd name="T66" fmla="*/ 82 w 163"/>
                <a:gd name="T67" fmla="*/ 119 h 264"/>
                <a:gd name="T68" fmla="*/ 74 w 163"/>
                <a:gd name="T69" fmla="*/ 119 h 264"/>
                <a:gd name="T70" fmla="*/ 40 w 163"/>
                <a:gd name="T71" fmla="*/ 12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264">
                  <a:moveTo>
                    <a:pt x="40" y="93"/>
                  </a:moveTo>
                  <a:lnTo>
                    <a:pt x="40" y="93"/>
                  </a:lnTo>
                  <a:lnTo>
                    <a:pt x="60" y="87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98" y="87"/>
                  </a:lnTo>
                  <a:lnTo>
                    <a:pt x="115" y="91"/>
                  </a:lnTo>
                  <a:lnTo>
                    <a:pt x="129" y="99"/>
                  </a:lnTo>
                  <a:lnTo>
                    <a:pt x="141" y="111"/>
                  </a:lnTo>
                  <a:lnTo>
                    <a:pt x="141" y="111"/>
                  </a:lnTo>
                  <a:lnTo>
                    <a:pt x="151" y="123"/>
                  </a:lnTo>
                  <a:lnTo>
                    <a:pt x="157" y="137"/>
                  </a:lnTo>
                  <a:lnTo>
                    <a:pt x="163" y="155"/>
                  </a:lnTo>
                  <a:lnTo>
                    <a:pt x="163" y="175"/>
                  </a:lnTo>
                  <a:lnTo>
                    <a:pt x="163" y="175"/>
                  </a:lnTo>
                  <a:lnTo>
                    <a:pt x="163" y="191"/>
                  </a:lnTo>
                  <a:lnTo>
                    <a:pt x="159" y="207"/>
                  </a:lnTo>
                  <a:lnTo>
                    <a:pt x="153" y="221"/>
                  </a:lnTo>
                  <a:lnTo>
                    <a:pt x="143" y="233"/>
                  </a:lnTo>
                  <a:lnTo>
                    <a:pt x="143" y="233"/>
                  </a:lnTo>
                  <a:lnTo>
                    <a:pt x="137" y="241"/>
                  </a:lnTo>
                  <a:lnTo>
                    <a:pt x="129" y="247"/>
                  </a:lnTo>
                  <a:lnTo>
                    <a:pt x="119" y="251"/>
                  </a:lnTo>
                  <a:lnTo>
                    <a:pt x="109" y="257"/>
                  </a:lnTo>
                  <a:lnTo>
                    <a:pt x="86" y="262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36" y="264"/>
                  </a:lnTo>
                  <a:lnTo>
                    <a:pt x="18" y="262"/>
                  </a:lnTo>
                  <a:lnTo>
                    <a:pt x="18" y="262"/>
                  </a:lnTo>
                  <a:lnTo>
                    <a:pt x="10" y="257"/>
                  </a:lnTo>
                  <a:lnTo>
                    <a:pt x="6" y="253"/>
                  </a:lnTo>
                  <a:lnTo>
                    <a:pt x="2" y="247"/>
                  </a:lnTo>
                  <a:lnTo>
                    <a:pt x="0" y="23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0" y="93"/>
                  </a:lnTo>
                  <a:close/>
                  <a:moveTo>
                    <a:pt x="40" y="231"/>
                  </a:moveTo>
                  <a:lnTo>
                    <a:pt x="40" y="231"/>
                  </a:lnTo>
                  <a:lnTo>
                    <a:pt x="64" y="231"/>
                  </a:lnTo>
                  <a:lnTo>
                    <a:pt x="64" y="231"/>
                  </a:lnTo>
                  <a:lnTo>
                    <a:pt x="78" y="231"/>
                  </a:lnTo>
                  <a:lnTo>
                    <a:pt x="90" y="227"/>
                  </a:lnTo>
                  <a:lnTo>
                    <a:pt x="103" y="221"/>
                  </a:lnTo>
                  <a:lnTo>
                    <a:pt x="113" y="213"/>
                  </a:lnTo>
                  <a:lnTo>
                    <a:pt x="113" y="213"/>
                  </a:lnTo>
                  <a:lnTo>
                    <a:pt x="117" y="205"/>
                  </a:lnTo>
                  <a:lnTo>
                    <a:pt x="121" y="197"/>
                  </a:lnTo>
                  <a:lnTo>
                    <a:pt x="123" y="187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3" y="161"/>
                  </a:lnTo>
                  <a:lnTo>
                    <a:pt x="121" y="151"/>
                  </a:lnTo>
                  <a:lnTo>
                    <a:pt x="115" y="141"/>
                  </a:lnTo>
                  <a:lnTo>
                    <a:pt x="109" y="133"/>
                  </a:lnTo>
                  <a:lnTo>
                    <a:pt x="109" y="133"/>
                  </a:lnTo>
                  <a:lnTo>
                    <a:pt x="103" y="127"/>
                  </a:lnTo>
                  <a:lnTo>
                    <a:pt x="92" y="123"/>
                  </a:lnTo>
                  <a:lnTo>
                    <a:pt x="82" y="119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54" y="121"/>
                  </a:lnTo>
                  <a:lnTo>
                    <a:pt x="40" y="127"/>
                  </a:lnTo>
                  <a:lnTo>
                    <a:pt x="40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DFC9D67C-190C-4650-9AC3-9847DB7227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5" y="3399"/>
              <a:ext cx="169" cy="179"/>
            </a:xfrm>
            <a:custGeom>
              <a:avLst/>
              <a:gdLst>
                <a:gd name="T0" fmla="*/ 163 w 169"/>
                <a:gd name="T1" fmla="*/ 150 h 179"/>
                <a:gd name="T2" fmla="*/ 157 w 169"/>
                <a:gd name="T3" fmla="*/ 160 h 179"/>
                <a:gd name="T4" fmla="*/ 145 w 169"/>
                <a:gd name="T5" fmla="*/ 168 h 179"/>
                <a:gd name="T6" fmla="*/ 133 w 169"/>
                <a:gd name="T7" fmla="*/ 175 h 179"/>
                <a:gd name="T8" fmla="*/ 107 w 169"/>
                <a:gd name="T9" fmla="*/ 179 h 179"/>
                <a:gd name="T10" fmla="*/ 93 w 169"/>
                <a:gd name="T11" fmla="*/ 179 h 179"/>
                <a:gd name="T12" fmla="*/ 54 w 169"/>
                <a:gd name="T13" fmla="*/ 172 h 179"/>
                <a:gd name="T14" fmla="*/ 24 w 169"/>
                <a:gd name="T15" fmla="*/ 152 h 179"/>
                <a:gd name="T16" fmla="*/ 14 w 169"/>
                <a:gd name="T17" fmla="*/ 140 h 179"/>
                <a:gd name="T18" fmla="*/ 2 w 169"/>
                <a:gd name="T19" fmla="*/ 106 h 179"/>
                <a:gd name="T20" fmla="*/ 0 w 169"/>
                <a:gd name="T21" fmla="*/ 88 h 179"/>
                <a:gd name="T22" fmla="*/ 6 w 169"/>
                <a:gd name="T23" fmla="*/ 52 h 179"/>
                <a:gd name="T24" fmla="*/ 24 w 169"/>
                <a:gd name="T25" fmla="*/ 26 h 179"/>
                <a:gd name="T26" fmla="*/ 36 w 169"/>
                <a:gd name="T27" fmla="*/ 14 h 179"/>
                <a:gd name="T28" fmla="*/ 68 w 169"/>
                <a:gd name="T29" fmla="*/ 2 h 179"/>
                <a:gd name="T30" fmla="*/ 89 w 169"/>
                <a:gd name="T31" fmla="*/ 0 h 179"/>
                <a:gd name="T32" fmla="*/ 123 w 169"/>
                <a:gd name="T33" fmla="*/ 8 h 179"/>
                <a:gd name="T34" fmla="*/ 149 w 169"/>
                <a:gd name="T35" fmla="*/ 24 h 179"/>
                <a:gd name="T36" fmla="*/ 159 w 169"/>
                <a:gd name="T37" fmla="*/ 36 h 179"/>
                <a:gd name="T38" fmla="*/ 169 w 169"/>
                <a:gd name="T39" fmla="*/ 64 h 179"/>
                <a:gd name="T40" fmla="*/ 169 w 169"/>
                <a:gd name="T41" fmla="*/ 78 h 179"/>
                <a:gd name="T42" fmla="*/ 165 w 169"/>
                <a:gd name="T43" fmla="*/ 94 h 179"/>
                <a:gd name="T44" fmla="*/ 149 w 169"/>
                <a:gd name="T45" fmla="*/ 100 h 179"/>
                <a:gd name="T46" fmla="*/ 42 w 169"/>
                <a:gd name="T47" fmla="*/ 100 h 179"/>
                <a:gd name="T48" fmla="*/ 46 w 169"/>
                <a:gd name="T49" fmla="*/ 118 h 179"/>
                <a:gd name="T50" fmla="*/ 54 w 169"/>
                <a:gd name="T51" fmla="*/ 132 h 179"/>
                <a:gd name="T52" fmla="*/ 62 w 169"/>
                <a:gd name="T53" fmla="*/ 138 h 179"/>
                <a:gd name="T54" fmla="*/ 82 w 169"/>
                <a:gd name="T55" fmla="*/ 148 h 179"/>
                <a:gd name="T56" fmla="*/ 95 w 169"/>
                <a:gd name="T57" fmla="*/ 148 h 179"/>
                <a:gd name="T58" fmla="*/ 129 w 169"/>
                <a:gd name="T59" fmla="*/ 140 h 179"/>
                <a:gd name="T60" fmla="*/ 139 w 169"/>
                <a:gd name="T61" fmla="*/ 136 h 179"/>
                <a:gd name="T62" fmla="*/ 147 w 169"/>
                <a:gd name="T63" fmla="*/ 134 h 179"/>
                <a:gd name="T64" fmla="*/ 159 w 169"/>
                <a:gd name="T65" fmla="*/ 138 h 179"/>
                <a:gd name="T66" fmla="*/ 163 w 169"/>
                <a:gd name="T67" fmla="*/ 150 h 179"/>
                <a:gd name="T68" fmla="*/ 131 w 169"/>
                <a:gd name="T69" fmla="*/ 74 h 179"/>
                <a:gd name="T70" fmla="*/ 131 w 169"/>
                <a:gd name="T71" fmla="*/ 66 h 179"/>
                <a:gd name="T72" fmla="*/ 125 w 169"/>
                <a:gd name="T73" fmla="*/ 50 h 179"/>
                <a:gd name="T74" fmla="*/ 121 w 169"/>
                <a:gd name="T75" fmla="*/ 44 h 179"/>
                <a:gd name="T76" fmla="*/ 107 w 169"/>
                <a:gd name="T77" fmla="*/ 36 h 179"/>
                <a:gd name="T78" fmla="*/ 89 w 169"/>
                <a:gd name="T79" fmla="*/ 32 h 179"/>
                <a:gd name="T80" fmla="*/ 76 w 169"/>
                <a:gd name="T81" fmla="*/ 32 h 179"/>
                <a:gd name="T82" fmla="*/ 60 w 169"/>
                <a:gd name="T83" fmla="*/ 40 h 179"/>
                <a:gd name="T84" fmla="*/ 52 w 169"/>
                <a:gd name="T85" fmla="*/ 46 h 179"/>
                <a:gd name="T86" fmla="*/ 44 w 169"/>
                <a:gd name="T87" fmla="*/ 58 h 179"/>
                <a:gd name="T88" fmla="*/ 131 w 169"/>
                <a:gd name="T89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" h="179">
                  <a:moveTo>
                    <a:pt x="163" y="150"/>
                  </a:moveTo>
                  <a:lnTo>
                    <a:pt x="163" y="150"/>
                  </a:lnTo>
                  <a:lnTo>
                    <a:pt x="161" y="156"/>
                  </a:lnTo>
                  <a:lnTo>
                    <a:pt x="157" y="160"/>
                  </a:lnTo>
                  <a:lnTo>
                    <a:pt x="153" y="164"/>
                  </a:lnTo>
                  <a:lnTo>
                    <a:pt x="145" y="168"/>
                  </a:lnTo>
                  <a:lnTo>
                    <a:pt x="145" y="168"/>
                  </a:lnTo>
                  <a:lnTo>
                    <a:pt x="133" y="175"/>
                  </a:lnTo>
                  <a:lnTo>
                    <a:pt x="121" y="177"/>
                  </a:lnTo>
                  <a:lnTo>
                    <a:pt x="107" y="179"/>
                  </a:lnTo>
                  <a:lnTo>
                    <a:pt x="93" y="179"/>
                  </a:lnTo>
                  <a:lnTo>
                    <a:pt x="93" y="179"/>
                  </a:lnTo>
                  <a:lnTo>
                    <a:pt x="72" y="179"/>
                  </a:lnTo>
                  <a:lnTo>
                    <a:pt x="54" y="172"/>
                  </a:lnTo>
                  <a:lnTo>
                    <a:pt x="38" y="164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14" y="140"/>
                  </a:lnTo>
                  <a:lnTo>
                    <a:pt x="6" y="124"/>
                  </a:lnTo>
                  <a:lnTo>
                    <a:pt x="2" y="10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36" y="14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07" y="2"/>
                  </a:lnTo>
                  <a:lnTo>
                    <a:pt x="123" y="8"/>
                  </a:lnTo>
                  <a:lnTo>
                    <a:pt x="137" y="14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59" y="36"/>
                  </a:lnTo>
                  <a:lnTo>
                    <a:pt x="165" y="50"/>
                  </a:lnTo>
                  <a:lnTo>
                    <a:pt x="169" y="64"/>
                  </a:lnTo>
                  <a:lnTo>
                    <a:pt x="169" y="78"/>
                  </a:lnTo>
                  <a:lnTo>
                    <a:pt x="169" y="78"/>
                  </a:lnTo>
                  <a:lnTo>
                    <a:pt x="169" y="88"/>
                  </a:lnTo>
                  <a:lnTo>
                    <a:pt x="165" y="94"/>
                  </a:lnTo>
                  <a:lnTo>
                    <a:pt x="159" y="98"/>
                  </a:lnTo>
                  <a:lnTo>
                    <a:pt x="149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10"/>
                  </a:lnTo>
                  <a:lnTo>
                    <a:pt x="46" y="118"/>
                  </a:lnTo>
                  <a:lnTo>
                    <a:pt x="50" y="126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62" y="138"/>
                  </a:lnTo>
                  <a:lnTo>
                    <a:pt x="72" y="144"/>
                  </a:lnTo>
                  <a:lnTo>
                    <a:pt x="82" y="148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115" y="146"/>
                  </a:lnTo>
                  <a:lnTo>
                    <a:pt x="129" y="140"/>
                  </a:lnTo>
                  <a:lnTo>
                    <a:pt x="129" y="140"/>
                  </a:lnTo>
                  <a:lnTo>
                    <a:pt x="139" y="136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53" y="136"/>
                  </a:lnTo>
                  <a:lnTo>
                    <a:pt x="159" y="138"/>
                  </a:lnTo>
                  <a:lnTo>
                    <a:pt x="161" y="144"/>
                  </a:lnTo>
                  <a:lnTo>
                    <a:pt x="163" y="150"/>
                  </a:lnTo>
                  <a:lnTo>
                    <a:pt x="163" y="150"/>
                  </a:lnTo>
                  <a:close/>
                  <a:moveTo>
                    <a:pt x="131" y="74"/>
                  </a:moveTo>
                  <a:lnTo>
                    <a:pt x="131" y="74"/>
                  </a:lnTo>
                  <a:lnTo>
                    <a:pt x="131" y="66"/>
                  </a:lnTo>
                  <a:lnTo>
                    <a:pt x="129" y="58"/>
                  </a:lnTo>
                  <a:lnTo>
                    <a:pt x="125" y="50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15" y="40"/>
                  </a:lnTo>
                  <a:lnTo>
                    <a:pt x="107" y="36"/>
                  </a:lnTo>
                  <a:lnTo>
                    <a:pt x="9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76" y="32"/>
                  </a:lnTo>
                  <a:lnTo>
                    <a:pt x="68" y="36"/>
                  </a:lnTo>
                  <a:lnTo>
                    <a:pt x="60" y="4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8" y="52"/>
                  </a:lnTo>
                  <a:lnTo>
                    <a:pt x="44" y="58"/>
                  </a:lnTo>
                  <a:lnTo>
                    <a:pt x="42" y="74"/>
                  </a:lnTo>
                  <a:lnTo>
                    <a:pt x="13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2175AEF1-17E3-40DD-86CD-ED37519E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3314"/>
              <a:ext cx="38" cy="264"/>
            </a:xfrm>
            <a:custGeom>
              <a:avLst/>
              <a:gdLst>
                <a:gd name="T0" fmla="*/ 0 w 38"/>
                <a:gd name="T1" fmla="*/ 18 h 264"/>
                <a:gd name="T2" fmla="*/ 0 w 38"/>
                <a:gd name="T3" fmla="*/ 18 h 264"/>
                <a:gd name="T4" fmla="*/ 2 w 38"/>
                <a:gd name="T5" fmla="*/ 12 h 264"/>
                <a:gd name="T6" fmla="*/ 6 w 38"/>
                <a:gd name="T7" fmla="*/ 6 h 264"/>
                <a:gd name="T8" fmla="*/ 12 w 38"/>
                <a:gd name="T9" fmla="*/ 2 h 264"/>
                <a:gd name="T10" fmla="*/ 20 w 38"/>
                <a:gd name="T11" fmla="*/ 0 h 264"/>
                <a:gd name="T12" fmla="*/ 20 w 38"/>
                <a:gd name="T13" fmla="*/ 0 h 264"/>
                <a:gd name="T14" fmla="*/ 26 w 38"/>
                <a:gd name="T15" fmla="*/ 2 h 264"/>
                <a:gd name="T16" fmla="*/ 32 w 38"/>
                <a:gd name="T17" fmla="*/ 6 h 264"/>
                <a:gd name="T18" fmla="*/ 36 w 38"/>
                <a:gd name="T19" fmla="*/ 12 h 264"/>
                <a:gd name="T20" fmla="*/ 38 w 38"/>
                <a:gd name="T21" fmla="*/ 18 h 264"/>
                <a:gd name="T22" fmla="*/ 38 w 38"/>
                <a:gd name="T23" fmla="*/ 245 h 264"/>
                <a:gd name="T24" fmla="*/ 38 w 38"/>
                <a:gd name="T25" fmla="*/ 245 h 264"/>
                <a:gd name="T26" fmla="*/ 36 w 38"/>
                <a:gd name="T27" fmla="*/ 253 h 264"/>
                <a:gd name="T28" fmla="*/ 32 w 38"/>
                <a:gd name="T29" fmla="*/ 260 h 264"/>
                <a:gd name="T30" fmla="*/ 26 w 38"/>
                <a:gd name="T31" fmla="*/ 264 h 264"/>
                <a:gd name="T32" fmla="*/ 20 w 38"/>
                <a:gd name="T33" fmla="*/ 264 h 264"/>
                <a:gd name="T34" fmla="*/ 20 w 38"/>
                <a:gd name="T35" fmla="*/ 264 h 264"/>
                <a:gd name="T36" fmla="*/ 12 w 38"/>
                <a:gd name="T37" fmla="*/ 264 h 264"/>
                <a:gd name="T38" fmla="*/ 6 w 38"/>
                <a:gd name="T39" fmla="*/ 260 h 264"/>
                <a:gd name="T40" fmla="*/ 2 w 38"/>
                <a:gd name="T41" fmla="*/ 253 h 264"/>
                <a:gd name="T42" fmla="*/ 0 w 38"/>
                <a:gd name="T43" fmla="*/ 245 h 264"/>
                <a:gd name="T44" fmla="*/ 0 w 38"/>
                <a:gd name="T45" fmla="*/ 1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264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8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6" y="253"/>
                  </a:lnTo>
                  <a:lnTo>
                    <a:pt x="32" y="260"/>
                  </a:lnTo>
                  <a:lnTo>
                    <a:pt x="26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12" y="264"/>
                  </a:lnTo>
                  <a:lnTo>
                    <a:pt x="6" y="260"/>
                  </a:lnTo>
                  <a:lnTo>
                    <a:pt x="2" y="253"/>
                  </a:lnTo>
                  <a:lnTo>
                    <a:pt x="0" y="2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0ABCAB2A-A0C2-485F-88FD-D2C9A3CC0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1" y="3302"/>
              <a:ext cx="44" cy="276"/>
            </a:xfrm>
            <a:custGeom>
              <a:avLst/>
              <a:gdLst>
                <a:gd name="T0" fmla="*/ 0 w 44"/>
                <a:gd name="T1" fmla="*/ 22 h 276"/>
                <a:gd name="T2" fmla="*/ 0 w 44"/>
                <a:gd name="T3" fmla="*/ 22 h 276"/>
                <a:gd name="T4" fmla="*/ 2 w 44"/>
                <a:gd name="T5" fmla="*/ 12 h 276"/>
                <a:gd name="T6" fmla="*/ 6 w 44"/>
                <a:gd name="T7" fmla="*/ 6 h 276"/>
                <a:gd name="T8" fmla="*/ 14 w 44"/>
                <a:gd name="T9" fmla="*/ 2 h 276"/>
                <a:gd name="T10" fmla="*/ 22 w 44"/>
                <a:gd name="T11" fmla="*/ 0 h 276"/>
                <a:gd name="T12" fmla="*/ 22 w 44"/>
                <a:gd name="T13" fmla="*/ 0 h 276"/>
                <a:gd name="T14" fmla="*/ 32 w 44"/>
                <a:gd name="T15" fmla="*/ 2 h 276"/>
                <a:gd name="T16" fmla="*/ 38 w 44"/>
                <a:gd name="T17" fmla="*/ 6 h 276"/>
                <a:gd name="T18" fmla="*/ 42 w 44"/>
                <a:gd name="T19" fmla="*/ 12 h 276"/>
                <a:gd name="T20" fmla="*/ 44 w 44"/>
                <a:gd name="T21" fmla="*/ 22 h 276"/>
                <a:gd name="T22" fmla="*/ 44 w 44"/>
                <a:gd name="T23" fmla="*/ 22 h 276"/>
                <a:gd name="T24" fmla="*/ 42 w 44"/>
                <a:gd name="T25" fmla="*/ 30 h 276"/>
                <a:gd name="T26" fmla="*/ 38 w 44"/>
                <a:gd name="T27" fmla="*/ 38 h 276"/>
                <a:gd name="T28" fmla="*/ 32 w 44"/>
                <a:gd name="T29" fmla="*/ 42 h 276"/>
                <a:gd name="T30" fmla="*/ 22 w 44"/>
                <a:gd name="T31" fmla="*/ 44 h 276"/>
                <a:gd name="T32" fmla="*/ 22 w 44"/>
                <a:gd name="T33" fmla="*/ 44 h 276"/>
                <a:gd name="T34" fmla="*/ 14 w 44"/>
                <a:gd name="T35" fmla="*/ 42 h 276"/>
                <a:gd name="T36" fmla="*/ 6 w 44"/>
                <a:gd name="T37" fmla="*/ 38 h 276"/>
                <a:gd name="T38" fmla="*/ 2 w 44"/>
                <a:gd name="T39" fmla="*/ 30 h 276"/>
                <a:gd name="T40" fmla="*/ 0 w 44"/>
                <a:gd name="T41" fmla="*/ 22 h 276"/>
                <a:gd name="T42" fmla="*/ 0 w 44"/>
                <a:gd name="T43" fmla="*/ 22 h 276"/>
                <a:gd name="T44" fmla="*/ 22 w 44"/>
                <a:gd name="T45" fmla="*/ 97 h 276"/>
                <a:gd name="T46" fmla="*/ 22 w 44"/>
                <a:gd name="T47" fmla="*/ 97 h 276"/>
                <a:gd name="T48" fmla="*/ 30 w 44"/>
                <a:gd name="T49" fmla="*/ 99 h 276"/>
                <a:gd name="T50" fmla="*/ 36 w 44"/>
                <a:gd name="T51" fmla="*/ 103 h 276"/>
                <a:gd name="T52" fmla="*/ 40 w 44"/>
                <a:gd name="T53" fmla="*/ 109 h 276"/>
                <a:gd name="T54" fmla="*/ 42 w 44"/>
                <a:gd name="T55" fmla="*/ 117 h 276"/>
                <a:gd name="T56" fmla="*/ 42 w 44"/>
                <a:gd name="T57" fmla="*/ 257 h 276"/>
                <a:gd name="T58" fmla="*/ 42 w 44"/>
                <a:gd name="T59" fmla="*/ 257 h 276"/>
                <a:gd name="T60" fmla="*/ 40 w 44"/>
                <a:gd name="T61" fmla="*/ 265 h 276"/>
                <a:gd name="T62" fmla="*/ 36 w 44"/>
                <a:gd name="T63" fmla="*/ 272 h 276"/>
                <a:gd name="T64" fmla="*/ 30 w 44"/>
                <a:gd name="T65" fmla="*/ 276 h 276"/>
                <a:gd name="T66" fmla="*/ 22 w 44"/>
                <a:gd name="T67" fmla="*/ 276 h 276"/>
                <a:gd name="T68" fmla="*/ 22 w 44"/>
                <a:gd name="T69" fmla="*/ 276 h 276"/>
                <a:gd name="T70" fmla="*/ 14 w 44"/>
                <a:gd name="T71" fmla="*/ 276 h 276"/>
                <a:gd name="T72" fmla="*/ 8 w 44"/>
                <a:gd name="T73" fmla="*/ 272 h 276"/>
                <a:gd name="T74" fmla="*/ 4 w 44"/>
                <a:gd name="T75" fmla="*/ 265 h 276"/>
                <a:gd name="T76" fmla="*/ 4 w 44"/>
                <a:gd name="T77" fmla="*/ 257 h 276"/>
                <a:gd name="T78" fmla="*/ 4 w 44"/>
                <a:gd name="T79" fmla="*/ 117 h 276"/>
                <a:gd name="T80" fmla="*/ 4 w 44"/>
                <a:gd name="T81" fmla="*/ 117 h 276"/>
                <a:gd name="T82" fmla="*/ 4 w 44"/>
                <a:gd name="T83" fmla="*/ 109 h 276"/>
                <a:gd name="T84" fmla="*/ 8 w 44"/>
                <a:gd name="T85" fmla="*/ 103 h 276"/>
                <a:gd name="T86" fmla="*/ 14 w 44"/>
                <a:gd name="T87" fmla="*/ 99 h 276"/>
                <a:gd name="T88" fmla="*/ 22 w 44"/>
                <a:gd name="T89" fmla="*/ 97 h 276"/>
                <a:gd name="T90" fmla="*/ 22 w 44"/>
                <a:gd name="T91" fmla="*/ 9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" h="276">
                  <a:moveTo>
                    <a:pt x="0" y="22"/>
                  </a:moveTo>
                  <a:lnTo>
                    <a:pt x="0" y="2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22" y="97"/>
                  </a:moveTo>
                  <a:lnTo>
                    <a:pt x="22" y="97"/>
                  </a:lnTo>
                  <a:lnTo>
                    <a:pt x="30" y="99"/>
                  </a:lnTo>
                  <a:lnTo>
                    <a:pt x="36" y="103"/>
                  </a:lnTo>
                  <a:lnTo>
                    <a:pt x="40" y="109"/>
                  </a:lnTo>
                  <a:lnTo>
                    <a:pt x="42" y="117"/>
                  </a:lnTo>
                  <a:lnTo>
                    <a:pt x="42" y="257"/>
                  </a:lnTo>
                  <a:lnTo>
                    <a:pt x="42" y="257"/>
                  </a:lnTo>
                  <a:lnTo>
                    <a:pt x="40" y="265"/>
                  </a:lnTo>
                  <a:lnTo>
                    <a:pt x="36" y="272"/>
                  </a:lnTo>
                  <a:lnTo>
                    <a:pt x="30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14" y="276"/>
                  </a:lnTo>
                  <a:lnTo>
                    <a:pt x="8" y="272"/>
                  </a:lnTo>
                  <a:lnTo>
                    <a:pt x="4" y="265"/>
                  </a:lnTo>
                  <a:lnTo>
                    <a:pt x="4" y="25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4" y="109"/>
                  </a:lnTo>
                  <a:lnTo>
                    <a:pt x="8" y="103"/>
                  </a:lnTo>
                  <a:lnTo>
                    <a:pt x="14" y="99"/>
                  </a:lnTo>
                  <a:lnTo>
                    <a:pt x="22" y="97"/>
                  </a:lnTo>
                  <a:lnTo>
                    <a:pt x="2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xmlns="" id="{3FCF16D8-C907-46E1-A6AE-0D396706E2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" y="3399"/>
              <a:ext cx="169" cy="179"/>
            </a:xfrm>
            <a:custGeom>
              <a:avLst/>
              <a:gdLst>
                <a:gd name="T0" fmla="*/ 161 w 169"/>
                <a:gd name="T1" fmla="*/ 150 h 179"/>
                <a:gd name="T2" fmla="*/ 157 w 169"/>
                <a:gd name="T3" fmla="*/ 160 h 179"/>
                <a:gd name="T4" fmla="*/ 145 w 169"/>
                <a:gd name="T5" fmla="*/ 168 h 179"/>
                <a:gd name="T6" fmla="*/ 133 w 169"/>
                <a:gd name="T7" fmla="*/ 175 h 179"/>
                <a:gd name="T8" fmla="*/ 107 w 169"/>
                <a:gd name="T9" fmla="*/ 179 h 179"/>
                <a:gd name="T10" fmla="*/ 93 w 169"/>
                <a:gd name="T11" fmla="*/ 179 h 179"/>
                <a:gd name="T12" fmla="*/ 54 w 169"/>
                <a:gd name="T13" fmla="*/ 172 h 179"/>
                <a:gd name="T14" fmla="*/ 24 w 169"/>
                <a:gd name="T15" fmla="*/ 152 h 179"/>
                <a:gd name="T16" fmla="*/ 14 w 169"/>
                <a:gd name="T17" fmla="*/ 140 h 179"/>
                <a:gd name="T18" fmla="*/ 2 w 169"/>
                <a:gd name="T19" fmla="*/ 106 h 179"/>
                <a:gd name="T20" fmla="*/ 0 w 169"/>
                <a:gd name="T21" fmla="*/ 88 h 179"/>
                <a:gd name="T22" fmla="*/ 6 w 169"/>
                <a:gd name="T23" fmla="*/ 52 h 179"/>
                <a:gd name="T24" fmla="*/ 24 w 169"/>
                <a:gd name="T25" fmla="*/ 26 h 179"/>
                <a:gd name="T26" fmla="*/ 36 w 169"/>
                <a:gd name="T27" fmla="*/ 14 h 179"/>
                <a:gd name="T28" fmla="*/ 69 w 169"/>
                <a:gd name="T29" fmla="*/ 2 h 179"/>
                <a:gd name="T30" fmla="*/ 87 w 169"/>
                <a:gd name="T31" fmla="*/ 0 h 179"/>
                <a:gd name="T32" fmla="*/ 123 w 169"/>
                <a:gd name="T33" fmla="*/ 8 h 179"/>
                <a:gd name="T34" fmla="*/ 149 w 169"/>
                <a:gd name="T35" fmla="*/ 24 h 179"/>
                <a:gd name="T36" fmla="*/ 159 w 169"/>
                <a:gd name="T37" fmla="*/ 36 h 179"/>
                <a:gd name="T38" fmla="*/ 167 w 169"/>
                <a:gd name="T39" fmla="*/ 64 h 179"/>
                <a:gd name="T40" fmla="*/ 169 w 169"/>
                <a:gd name="T41" fmla="*/ 78 h 179"/>
                <a:gd name="T42" fmla="*/ 163 w 169"/>
                <a:gd name="T43" fmla="*/ 94 h 179"/>
                <a:gd name="T44" fmla="*/ 149 w 169"/>
                <a:gd name="T45" fmla="*/ 100 h 179"/>
                <a:gd name="T46" fmla="*/ 40 w 169"/>
                <a:gd name="T47" fmla="*/ 100 h 179"/>
                <a:gd name="T48" fmla="*/ 46 w 169"/>
                <a:gd name="T49" fmla="*/ 118 h 179"/>
                <a:gd name="T50" fmla="*/ 54 w 169"/>
                <a:gd name="T51" fmla="*/ 132 h 179"/>
                <a:gd name="T52" fmla="*/ 63 w 169"/>
                <a:gd name="T53" fmla="*/ 138 h 179"/>
                <a:gd name="T54" fmla="*/ 83 w 169"/>
                <a:gd name="T55" fmla="*/ 148 h 179"/>
                <a:gd name="T56" fmla="*/ 95 w 169"/>
                <a:gd name="T57" fmla="*/ 148 h 179"/>
                <a:gd name="T58" fmla="*/ 129 w 169"/>
                <a:gd name="T59" fmla="*/ 140 h 179"/>
                <a:gd name="T60" fmla="*/ 139 w 169"/>
                <a:gd name="T61" fmla="*/ 136 h 179"/>
                <a:gd name="T62" fmla="*/ 147 w 169"/>
                <a:gd name="T63" fmla="*/ 134 h 179"/>
                <a:gd name="T64" fmla="*/ 157 w 169"/>
                <a:gd name="T65" fmla="*/ 138 h 179"/>
                <a:gd name="T66" fmla="*/ 161 w 169"/>
                <a:gd name="T67" fmla="*/ 150 h 179"/>
                <a:gd name="T68" fmla="*/ 131 w 169"/>
                <a:gd name="T69" fmla="*/ 74 h 179"/>
                <a:gd name="T70" fmla="*/ 131 w 169"/>
                <a:gd name="T71" fmla="*/ 66 h 179"/>
                <a:gd name="T72" fmla="*/ 125 w 169"/>
                <a:gd name="T73" fmla="*/ 50 h 179"/>
                <a:gd name="T74" fmla="*/ 121 w 169"/>
                <a:gd name="T75" fmla="*/ 44 h 179"/>
                <a:gd name="T76" fmla="*/ 107 w 169"/>
                <a:gd name="T77" fmla="*/ 36 h 179"/>
                <a:gd name="T78" fmla="*/ 89 w 169"/>
                <a:gd name="T79" fmla="*/ 32 h 179"/>
                <a:gd name="T80" fmla="*/ 77 w 169"/>
                <a:gd name="T81" fmla="*/ 32 h 179"/>
                <a:gd name="T82" fmla="*/ 59 w 169"/>
                <a:gd name="T83" fmla="*/ 40 h 179"/>
                <a:gd name="T84" fmla="*/ 52 w 169"/>
                <a:gd name="T85" fmla="*/ 46 h 179"/>
                <a:gd name="T86" fmla="*/ 44 w 169"/>
                <a:gd name="T87" fmla="*/ 58 h 179"/>
                <a:gd name="T88" fmla="*/ 131 w 169"/>
                <a:gd name="T89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" h="179">
                  <a:moveTo>
                    <a:pt x="161" y="150"/>
                  </a:moveTo>
                  <a:lnTo>
                    <a:pt x="161" y="150"/>
                  </a:lnTo>
                  <a:lnTo>
                    <a:pt x="161" y="156"/>
                  </a:lnTo>
                  <a:lnTo>
                    <a:pt x="157" y="160"/>
                  </a:lnTo>
                  <a:lnTo>
                    <a:pt x="151" y="164"/>
                  </a:lnTo>
                  <a:lnTo>
                    <a:pt x="145" y="168"/>
                  </a:lnTo>
                  <a:lnTo>
                    <a:pt x="145" y="168"/>
                  </a:lnTo>
                  <a:lnTo>
                    <a:pt x="133" y="175"/>
                  </a:lnTo>
                  <a:lnTo>
                    <a:pt x="119" y="177"/>
                  </a:lnTo>
                  <a:lnTo>
                    <a:pt x="107" y="179"/>
                  </a:lnTo>
                  <a:lnTo>
                    <a:pt x="93" y="179"/>
                  </a:lnTo>
                  <a:lnTo>
                    <a:pt x="93" y="179"/>
                  </a:lnTo>
                  <a:lnTo>
                    <a:pt x="73" y="179"/>
                  </a:lnTo>
                  <a:lnTo>
                    <a:pt x="54" y="172"/>
                  </a:lnTo>
                  <a:lnTo>
                    <a:pt x="38" y="164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14" y="140"/>
                  </a:lnTo>
                  <a:lnTo>
                    <a:pt x="6" y="124"/>
                  </a:lnTo>
                  <a:lnTo>
                    <a:pt x="2" y="10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36" y="14"/>
                  </a:lnTo>
                  <a:lnTo>
                    <a:pt x="50" y="8"/>
                  </a:lnTo>
                  <a:lnTo>
                    <a:pt x="69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07" y="2"/>
                  </a:lnTo>
                  <a:lnTo>
                    <a:pt x="123" y="8"/>
                  </a:lnTo>
                  <a:lnTo>
                    <a:pt x="137" y="14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59" y="36"/>
                  </a:lnTo>
                  <a:lnTo>
                    <a:pt x="165" y="50"/>
                  </a:lnTo>
                  <a:lnTo>
                    <a:pt x="167" y="64"/>
                  </a:lnTo>
                  <a:lnTo>
                    <a:pt x="169" y="78"/>
                  </a:lnTo>
                  <a:lnTo>
                    <a:pt x="169" y="78"/>
                  </a:lnTo>
                  <a:lnTo>
                    <a:pt x="167" y="88"/>
                  </a:lnTo>
                  <a:lnTo>
                    <a:pt x="163" y="94"/>
                  </a:lnTo>
                  <a:lnTo>
                    <a:pt x="157" y="98"/>
                  </a:lnTo>
                  <a:lnTo>
                    <a:pt x="149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2" y="110"/>
                  </a:lnTo>
                  <a:lnTo>
                    <a:pt x="46" y="118"/>
                  </a:lnTo>
                  <a:lnTo>
                    <a:pt x="48" y="126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63" y="138"/>
                  </a:lnTo>
                  <a:lnTo>
                    <a:pt x="73" y="144"/>
                  </a:lnTo>
                  <a:lnTo>
                    <a:pt x="83" y="148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115" y="146"/>
                  </a:lnTo>
                  <a:lnTo>
                    <a:pt x="129" y="140"/>
                  </a:lnTo>
                  <a:lnTo>
                    <a:pt x="129" y="140"/>
                  </a:lnTo>
                  <a:lnTo>
                    <a:pt x="139" y="136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53" y="136"/>
                  </a:lnTo>
                  <a:lnTo>
                    <a:pt x="157" y="138"/>
                  </a:lnTo>
                  <a:lnTo>
                    <a:pt x="161" y="144"/>
                  </a:lnTo>
                  <a:lnTo>
                    <a:pt x="161" y="150"/>
                  </a:lnTo>
                  <a:lnTo>
                    <a:pt x="161" y="150"/>
                  </a:lnTo>
                  <a:close/>
                  <a:moveTo>
                    <a:pt x="131" y="74"/>
                  </a:moveTo>
                  <a:lnTo>
                    <a:pt x="131" y="74"/>
                  </a:lnTo>
                  <a:lnTo>
                    <a:pt x="131" y="66"/>
                  </a:lnTo>
                  <a:lnTo>
                    <a:pt x="129" y="58"/>
                  </a:lnTo>
                  <a:lnTo>
                    <a:pt x="125" y="50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15" y="40"/>
                  </a:lnTo>
                  <a:lnTo>
                    <a:pt x="107" y="36"/>
                  </a:lnTo>
                  <a:lnTo>
                    <a:pt x="9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77" y="32"/>
                  </a:lnTo>
                  <a:lnTo>
                    <a:pt x="67" y="36"/>
                  </a:lnTo>
                  <a:lnTo>
                    <a:pt x="59" y="4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8" y="52"/>
                  </a:lnTo>
                  <a:lnTo>
                    <a:pt x="44" y="58"/>
                  </a:lnTo>
                  <a:lnTo>
                    <a:pt x="40" y="74"/>
                  </a:lnTo>
                  <a:lnTo>
                    <a:pt x="13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xmlns="" id="{BD8E47EC-60CF-4D89-8EB4-AC4AD5E61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3314"/>
              <a:ext cx="141" cy="264"/>
            </a:xfrm>
            <a:custGeom>
              <a:avLst/>
              <a:gdLst>
                <a:gd name="T0" fmla="*/ 109 w 141"/>
                <a:gd name="T1" fmla="*/ 89 h 264"/>
                <a:gd name="T2" fmla="*/ 119 w 141"/>
                <a:gd name="T3" fmla="*/ 93 h 264"/>
                <a:gd name="T4" fmla="*/ 125 w 141"/>
                <a:gd name="T5" fmla="*/ 105 h 264"/>
                <a:gd name="T6" fmla="*/ 123 w 141"/>
                <a:gd name="T7" fmla="*/ 111 h 264"/>
                <a:gd name="T8" fmla="*/ 115 w 141"/>
                <a:gd name="T9" fmla="*/ 119 h 264"/>
                <a:gd name="T10" fmla="*/ 69 w 141"/>
                <a:gd name="T11" fmla="*/ 119 h 264"/>
                <a:gd name="T12" fmla="*/ 69 w 141"/>
                <a:gd name="T13" fmla="*/ 245 h 264"/>
                <a:gd name="T14" fmla="*/ 63 w 141"/>
                <a:gd name="T15" fmla="*/ 260 h 264"/>
                <a:gd name="T16" fmla="*/ 51 w 141"/>
                <a:gd name="T17" fmla="*/ 264 h 264"/>
                <a:gd name="T18" fmla="*/ 42 w 141"/>
                <a:gd name="T19" fmla="*/ 264 h 264"/>
                <a:gd name="T20" fmla="*/ 32 w 141"/>
                <a:gd name="T21" fmla="*/ 253 h 264"/>
                <a:gd name="T22" fmla="*/ 30 w 141"/>
                <a:gd name="T23" fmla="*/ 119 h 264"/>
                <a:gd name="T24" fmla="*/ 14 w 141"/>
                <a:gd name="T25" fmla="*/ 119 h 264"/>
                <a:gd name="T26" fmla="*/ 4 w 141"/>
                <a:gd name="T27" fmla="*/ 115 h 264"/>
                <a:gd name="T28" fmla="*/ 0 w 141"/>
                <a:gd name="T29" fmla="*/ 105 h 264"/>
                <a:gd name="T30" fmla="*/ 0 w 141"/>
                <a:gd name="T31" fmla="*/ 99 h 264"/>
                <a:gd name="T32" fmla="*/ 8 w 141"/>
                <a:gd name="T33" fmla="*/ 91 h 264"/>
                <a:gd name="T34" fmla="*/ 30 w 141"/>
                <a:gd name="T35" fmla="*/ 89 h 264"/>
                <a:gd name="T36" fmla="*/ 30 w 141"/>
                <a:gd name="T37" fmla="*/ 62 h 264"/>
                <a:gd name="T38" fmla="*/ 32 w 141"/>
                <a:gd name="T39" fmla="*/ 40 h 264"/>
                <a:gd name="T40" fmla="*/ 42 w 141"/>
                <a:gd name="T41" fmla="*/ 20 h 264"/>
                <a:gd name="T42" fmla="*/ 59 w 141"/>
                <a:gd name="T43" fmla="*/ 6 h 264"/>
                <a:gd name="T44" fmla="*/ 85 w 141"/>
                <a:gd name="T45" fmla="*/ 0 h 264"/>
                <a:gd name="T46" fmla="*/ 103 w 141"/>
                <a:gd name="T47" fmla="*/ 2 h 264"/>
                <a:gd name="T48" fmla="*/ 121 w 141"/>
                <a:gd name="T49" fmla="*/ 8 h 264"/>
                <a:gd name="T50" fmla="*/ 129 w 141"/>
                <a:gd name="T51" fmla="*/ 12 h 264"/>
                <a:gd name="T52" fmla="*/ 139 w 141"/>
                <a:gd name="T53" fmla="*/ 22 h 264"/>
                <a:gd name="T54" fmla="*/ 141 w 141"/>
                <a:gd name="T55" fmla="*/ 28 h 264"/>
                <a:gd name="T56" fmla="*/ 137 w 141"/>
                <a:gd name="T57" fmla="*/ 40 h 264"/>
                <a:gd name="T58" fmla="*/ 127 w 141"/>
                <a:gd name="T59" fmla="*/ 44 h 264"/>
                <a:gd name="T60" fmla="*/ 119 w 141"/>
                <a:gd name="T61" fmla="*/ 42 h 264"/>
                <a:gd name="T62" fmla="*/ 103 w 141"/>
                <a:gd name="T63" fmla="*/ 36 h 264"/>
                <a:gd name="T64" fmla="*/ 93 w 141"/>
                <a:gd name="T65" fmla="*/ 34 h 264"/>
                <a:gd name="T66" fmla="*/ 83 w 141"/>
                <a:gd name="T67" fmla="*/ 36 h 264"/>
                <a:gd name="T68" fmla="*/ 75 w 141"/>
                <a:gd name="T69" fmla="*/ 42 h 264"/>
                <a:gd name="T70" fmla="*/ 69 w 141"/>
                <a:gd name="T71" fmla="*/ 66 h 264"/>
                <a:gd name="T72" fmla="*/ 109 w 141"/>
                <a:gd name="T73" fmla="*/ 8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264">
                  <a:moveTo>
                    <a:pt x="109" y="89"/>
                  </a:moveTo>
                  <a:lnTo>
                    <a:pt x="109" y="89"/>
                  </a:lnTo>
                  <a:lnTo>
                    <a:pt x="115" y="91"/>
                  </a:lnTo>
                  <a:lnTo>
                    <a:pt x="119" y="93"/>
                  </a:lnTo>
                  <a:lnTo>
                    <a:pt x="123" y="99"/>
                  </a:lnTo>
                  <a:lnTo>
                    <a:pt x="125" y="105"/>
                  </a:lnTo>
                  <a:lnTo>
                    <a:pt x="125" y="105"/>
                  </a:lnTo>
                  <a:lnTo>
                    <a:pt x="123" y="111"/>
                  </a:lnTo>
                  <a:lnTo>
                    <a:pt x="119" y="115"/>
                  </a:lnTo>
                  <a:lnTo>
                    <a:pt x="115" y="119"/>
                  </a:lnTo>
                  <a:lnTo>
                    <a:pt x="109" y="119"/>
                  </a:lnTo>
                  <a:lnTo>
                    <a:pt x="69" y="119"/>
                  </a:lnTo>
                  <a:lnTo>
                    <a:pt x="69" y="245"/>
                  </a:lnTo>
                  <a:lnTo>
                    <a:pt x="69" y="245"/>
                  </a:lnTo>
                  <a:lnTo>
                    <a:pt x="67" y="253"/>
                  </a:lnTo>
                  <a:lnTo>
                    <a:pt x="63" y="260"/>
                  </a:lnTo>
                  <a:lnTo>
                    <a:pt x="57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42" y="264"/>
                  </a:lnTo>
                  <a:lnTo>
                    <a:pt x="36" y="260"/>
                  </a:lnTo>
                  <a:lnTo>
                    <a:pt x="32" y="253"/>
                  </a:lnTo>
                  <a:lnTo>
                    <a:pt x="30" y="245"/>
                  </a:lnTo>
                  <a:lnTo>
                    <a:pt x="30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8" y="119"/>
                  </a:lnTo>
                  <a:lnTo>
                    <a:pt x="4" y="115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4" y="93"/>
                  </a:lnTo>
                  <a:lnTo>
                    <a:pt x="8" y="91"/>
                  </a:lnTo>
                  <a:lnTo>
                    <a:pt x="14" y="89"/>
                  </a:lnTo>
                  <a:lnTo>
                    <a:pt x="30" y="89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50"/>
                  </a:lnTo>
                  <a:lnTo>
                    <a:pt x="32" y="40"/>
                  </a:lnTo>
                  <a:lnTo>
                    <a:pt x="36" y="28"/>
                  </a:lnTo>
                  <a:lnTo>
                    <a:pt x="42" y="20"/>
                  </a:lnTo>
                  <a:lnTo>
                    <a:pt x="49" y="12"/>
                  </a:lnTo>
                  <a:lnTo>
                    <a:pt x="59" y="6"/>
                  </a:lnTo>
                  <a:lnTo>
                    <a:pt x="71" y="2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103" y="2"/>
                  </a:lnTo>
                  <a:lnTo>
                    <a:pt x="113" y="4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129" y="12"/>
                  </a:lnTo>
                  <a:lnTo>
                    <a:pt x="135" y="16"/>
                  </a:lnTo>
                  <a:lnTo>
                    <a:pt x="139" y="22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39" y="34"/>
                  </a:lnTo>
                  <a:lnTo>
                    <a:pt x="137" y="40"/>
                  </a:lnTo>
                  <a:lnTo>
                    <a:pt x="133" y="42"/>
                  </a:lnTo>
                  <a:lnTo>
                    <a:pt x="127" y="44"/>
                  </a:lnTo>
                  <a:lnTo>
                    <a:pt x="127" y="44"/>
                  </a:lnTo>
                  <a:lnTo>
                    <a:pt x="119" y="42"/>
                  </a:lnTo>
                  <a:lnTo>
                    <a:pt x="111" y="38"/>
                  </a:lnTo>
                  <a:lnTo>
                    <a:pt x="103" y="36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7" y="34"/>
                  </a:lnTo>
                  <a:lnTo>
                    <a:pt x="83" y="36"/>
                  </a:lnTo>
                  <a:lnTo>
                    <a:pt x="79" y="38"/>
                  </a:lnTo>
                  <a:lnTo>
                    <a:pt x="75" y="42"/>
                  </a:lnTo>
                  <a:lnTo>
                    <a:pt x="71" y="52"/>
                  </a:lnTo>
                  <a:lnTo>
                    <a:pt x="69" y="66"/>
                  </a:lnTo>
                  <a:lnTo>
                    <a:pt x="69" y="89"/>
                  </a:lnTo>
                  <a:lnTo>
                    <a:pt x="109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4721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hf hdr="0" ftr="0" dt="0"/>
  <p:txStyles>
    <p:titleStyle>
      <a:lvl1pPr>
        <a:defRPr lang="en-US" sz="3200" b="0" i="0" spc="-7" dirty="0" smtClean="0">
          <a:solidFill>
            <a:srgbClr val="F4F3F9"/>
          </a:solidFill>
          <a:latin typeface="Calibri"/>
          <a:ea typeface="+mj-ea"/>
          <a:cs typeface="Calibri"/>
        </a:defRPr>
      </a:lvl1pPr>
    </p:titleStyle>
    <p:bodyStyle>
      <a:lvl1pPr marL="0">
        <a:defRPr lang="en-US" sz="1867" kern="1200" spc="3" dirty="0" smtClean="0">
          <a:solidFill>
            <a:srgbClr val="F03782"/>
          </a:solidFill>
          <a:latin typeface="Calibri"/>
          <a:ea typeface="+mn-ea"/>
          <a:cs typeface="Calibri"/>
        </a:defRPr>
      </a:lvl1pPr>
      <a:lvl2pPr marL="277222">
        <a:defRPr lang="en-US" dirty="0" smtClean="0">
          <a:latin typeface="+mn-lt"/>
          <a:ea typeface="+mn-ea"/>
          <a:cs typeface="+mn-cs"/>
        </a:defRPr>
      </a:lvl2pPr>
      <a:lvl3pPr marL="554445">
        <a:defRPr lang="en-US" dirty="0" smtClean="0">
          <a:latin typeface="+mn-lt"/>
          <a:ea typeface="+mn-ea"/>
          <a:cs typeface="+mn-cs"/>
        </a:defRPr>
      </a:lvl3pPr>
      <a:lvl4pPr marL="831667">
        <a:defRPr lang="en-US" dirty="0" smtClean="0">
          <a:latin typeface="+mn-lt"/>
          <a:ea typeface="+mn-ea"/>
          <a:cs typeface="+mn-cs"/>
        </a:defRPr>
      </a:lvl4pPr>
      <a:lvl5pPr marL="1108890">
        <a:defRPr lang="en-US" dirty="0" smtClean="0">
          <a:latin typeface="+mn-lt"/>
          <a:ea typeface="+mn-ea"/>
          <a:cs typeface="+mn-cs"/>
        </a:defRPr>
      </a:lvl5pPr>
      <a:lvl6pPr marL="1386113">
        <a:defRPr>
          <a:latin typeface="+mn-lt"/>
          <a:ea typeface="+mn-ea"/>
          <a:cs typeface="+mn-cs"/>
        </a:defRPr>
      </a:lvl6pPr>
      <a:lvl7pPr marL="1663336">
        <a:defRPr>
          <a:latin typeface="+mn-lt"/>
          <a:ea typeface="+mn-ea"/>
          <a:cs typeface="+mn-cs"/>
        </a:defRPr>
      </a:lvl7pPr>
      <a:lvl8pPr marL="1940557">
        <a:defRPr>
          <a:latin typeface="+mn-lt"/>
          <a:ea typeface="+mn-ea"/>
          <a:cs typeface="+mn-cs"/>
        </a:defRPr>
      </a:lvl8pPr>
      <a:lvl9pPr marL="221778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22">
        <a:defRPr>
          <a:latin typeface="+mn-lt"/>
          <a:ea typeface="+mn-ea"/>
          <a:cs typeface="+mn-cs"/>
        </a:defRPr>
      </a:lvl2pPr>
      <a:lvl3pPr marL="554445">
        <a:defRPr>
          <a:latin typeface="+mn-lt"/>
          <a:ea typeface="+mn-ea"/>
          <a:cs typeface="+mn-cs"/>
        </a:defRPr>
      </a:lvl3pPr>
      <a:lvl4pPr marL="831667">
        <a:defRPr>
          <a:latin typeface="+mn-lt"/>
          <a:ea typeface="+mn-ea"/>
          <a:cs typeface="+mn-cs"/>
        </a:defRPr>
      </a:lvl4pPr>
      <a:lvl5pPr marL="1108890">
        <a:defRPr>
          <a:latin typeface="+mn-lt"/>
          <a:ea typeface="+mn-ea"/>
          <a:cs typeface="+mn-cs"/>
        </a:defRPr>
      </a:lvl5pPr>
      <a:lvl6pPr marL="1386113">
        <a:defRPr>
          <a:latin typeface="+mn-lt"/>
          <a:ea typeface="+mn-ea"/>
          <a:cs typeface="+mn-cs"/>
        </a:defRPr>
      </a:lvl6pPr>
      <a:lvl7pPr marL="1663336">
        <a:defRPr>
          <a:latin typeface="+mn-lt"/>
          <a:ea typeface="+mn-ea"/>
          <a:cs typeface="+mn-cs"/>
        </a:defRPr>
      </a:lvl7pPr>
      <a:lvl8pPr marL="1940557">
        <a:defRPr>
          <a:latin typeface="+mn-lt"/>
          <a:ea typeface="+mn-ea"/>
          <a:cs typeface="+mn-cs"/>
        </a:defRPr>
      </a:lvl8pPr>
      <a:lvl9pPr marL="221778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B8EAF5AF-C69B-4F38-A996-423C7E78461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877" y="6279009"/>
            <a:ext cx="1347152" cy="358679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xmlns="" id="{38211B7F-5EE4-4901-BDCB-752D5FDC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46" y="143886"/>
            <a:ext cx="10514927" cy="737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3F9AAA98-0277-41C5-BA3F-9A317F010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83" y="1119911"/>
            <a:ext cx="10514927" cy="435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FD9A2255-8092-4D2B-9B7A-627131234E28}"/>
              </a:ext>
            </a:extLst>
          </p:cNvPr>
          <p:cNvSpPr txBox="1">
            <a:spLocks/>
          </p:cNvSpPr>
          <p:nvPr userDrawn="1"/>
        </p:nvSpPr>
        <p:spPr>
          <a:xfrm>
            <a:off x="6053668" y="6522345"/>
            <a:ext cx="1614117" cy="28725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defTabSz="914400">
              <a:defRPr sz="8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 lvl="0"/>
            <a:r>
              <a:rPr lang="en-US" sz="1067" b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</a:t>
            </a:r>
          </a:p>
        </p:txBody>
      </p:sp>
      <p:sp>
        <p:nvSpPr>
          <p:cNvPr id="20" name="Rectangle 71">
            <a:extLst>
              <a:ext uri="{FF2B5EF4-FFF2-40B4-BE49-F238E27FC236}">
                <a16:creationId xmlns:a16="http://schemas.microsoft.com/office/drawing/2014/main" xmlns="" id="{7DB93495-6FB5-48D5-8F1C-C315A0AFE8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32464" y="6485793"/>
            <a:ext cx="40078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 lvl="0"/>
            <a:fld id="{13B55AB4-0D57-4FBE-946B-A81E4A9D2A4C}" type="slidenum">
              <a:rPr lang="en-US" sz="1067" noProof="0" smtClean="0"/>
              <a:pPr lvl="0"/>
              <a:t>‹#›</a:t>
            </a:fld>
            <a:r>
              <a:rPr lang="en-US" sz="1067" noProof="0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4C33DC6-E378-4B3A-A5FA-41C7DD82CF6A}"/>
              </a:ext>
            </a:extLst>
          </p:cNvPr>
          <p:cNvCxnSpPr/>
          <p:nvPr userDrawn="1"/>
        </p:nvCxnSpPr>
        <p:spPr>
          <a:xfrm>
            <a:off x="6086669" y="6593416"/>
            <a:ext cx="0" cy="16956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4C5A554B-037E-4708-93C7-5DF2E9AB729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346" y="6276435"/>
            <a:ext cx="2406060" cy="475271"/>
          </a:xfrm>
          <a:prstGeom prst="rect">
            <a:avLst/>
          </a:prstGeom>
        </p:spPr>
      </p:pic>
      <p:grpSp>
        <p:nvGrpSpPr>
          <p:cNvPr id="10" name="Group 8">
            <a:extLst>
              <a:ext uri="{FF2B5EF4-FFF2-40B4-BE49-F238E27FC236}">
                <a16:creationId xmlns:a16="http://schemas.microsoft.com/office/drawing/2014/main" xmlns="" id="{BB98AAF7-F24B-4FB2-B6FD-140397F48DD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603108" y="6535721"/>
            <a:ext cx="1221957" cy="146376"/>
            <a:chOff x="2179" y="3302"/>
            <a:chExt cx="3022" cy="362"/>
          </a:xfrm>
          <a:solidFill>
            <a:srgbClr val="F03782"/>
          </a:solidFill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D92E42BF-3F3F-45EF-845C-AB45ACD12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" y="3318"/>
              <a:ext cx="191" cy="258"/>
            </a:xfrm>
            <a:custGeom>
              <a:avLst/>
              <a:gdLst>
                <a:gd name="T0" fmla="*/ 20 w 191"/>
                <a:gd name="T1" fmla="*/ 258 h 258"/>
                <a:gd name="T2" fmla="*/ 12 w 191"/>
                <a:gd name="T3" fmla="*/ 256 h 258"/>
                <a:gd name="T4" fmla="*/ 0 w 191"/>
                <a:gd name="T5" fmla="*/ 243 h 258"/>
                <a:gd name="T6" fmla="*/ 0 w 191"/>
                <a:gd name="T7" fmla="*/ 20 h 258"/>
                <a:gd name="T8" fmla="*/ 0 w 191"/>
                <a:gd name="T9" fmla="*/ 12 h 258"/>
                <a:gd name="T10" fmla="*/ 12 w 191"/>
                <a:gd name="T11" fmla="*/ 0 h 258"/>
                <a:gd name="T12" fmla="*/ 92 w 191"/>
                <a:gd name="T13" fmla="*/ 0 h 258"/>
                <a:gd name="T14" fmla="*/ 107 w 191"/>
                <a:gd name="T15" fmla="*/ 0 h 258"/>
                <a:gd name="T16" fmla="*/ 135 w 191"/>
                <a:gd name="T17" fmla="*/ 8 h 258"/>
                <a:gd name="T18" fmla="*/ 157 w 191"/>
                <a:gd name="T19" fmla="*/ 24 h 258"/>
                <a:gd name="T20" fmla="*/ 169 w 191"/>
                <a:gd name="T21" fmla="*/ 48 h 258"/>
                <a:gd name="T22" fmla="*/ 171 w 191"/>
                <a:gd name="T23" fmla="*/ 64 h 258"/>
                <a:gd name="T24" fmla="*/ 169 w 191"/>
                <a:gd name="T25" fmla="*/ 85 h 258"/>
                <a:gd name="T26" fmla="*/ 161 w 191"/>
                <a:gd name="T27" fmla="*/ 99 h 258"/>
                <a:gd name="T28" fmla="*/ 151 w 191"/>
                <a:gd name="T29" fmla="*/ 113 h 258"/>
                <a:gd name="T30" fmla="*/ 137 w 191"/>
                <a:gd name="T31" fmla="*/ 121 h 258"/>
                <a:gd name="T32" fmla="*/ 137 w 191"/>
                <a:gd name="T33" fmla="*/ 121 h 258"/>
                <a:gd name="T34" fmla="*/ 161 w 191"/>
                <a:gd name="T35" fmla="*/ 131 h 258"/>
                <a:gd name="T36" fmla="*/ 179 w 191"/>
                <a:gd name="T37" fmla="*/ 145 h 258"/>
                <a:gd name="T38" fmla="*/ 189 w 191"/>
                <a:gd name="T39" fmla="*/ 165 h 258"/>
                <a:gd name="T40" fmla="*/ 191 w 191"/>
                <a:gd name="T41" fmla="*/ 187 h 258"/>
                <a:gd name="T42" fmla="*/ 189 w 191"/>
                <a:gd name="T43" fmla="*/ 205 h 258"/>
                <a:gd name="T44" fmla="*/ 177 w 191"/>
                <a:gd name="T45" fmla="*/ 231 h 258"/>
                <a:gd name="T46" fmla="*/ 153 w 191"/>
                <a:gd name="T47" fmla="*/ 247 h 258"/>
                <a:gd name="T48" fmla="*/ 123 w 191"/>
                <a:gd name="T49" fmla="*/ 256 h 258"/>
                <a:gd name="T50" fmla="*/ 107 w 191"/>
                <a:gd name="T51" fmla="*/ 258 h 258"/>
                <a:gd name="T52" fmla="*/ 42 w 191"/>
                <a:gd name="T53" fmla="*/ 34 h 258"/>
                <a:gd name="T54" fmla="*/ 86 w 191"/>
                <a:gd name="T55" fmla="*/ 109 h 258"/>
                <a:gd name="T56" fmla="*/ 103 w 191"/>
                <a:gd name="T57" fmla="*/ 107 h 258"/>
                <a:gd name="T58" fmla="*/ 115 w 191"/>
                <a:gd name="T59" fmla="*/ 101 h 258"/>
                <a:gd name="T60" fmla="*/ 125 w 191"/>
                <a:gd name="T61" fmla="*/ 89 h 258"/>
                <a:gd name="T62" fmla="*/ 129 w 191"/>
                <a:gd name="T63" fmla="*/ 70 h 258"/>
                <a:gd name="T64" fmla="*/ 127 w 191"/>
                <a:gd name="T65" fmla="*/ 60 h 258"/>
                <a:gd name="T66" fmla="*/ 121 w 191"/>
                <a:gd name="T67" fmla="*/ 48 h 258"/>
                <a:gd name="T68" fmla="*/ 109 w 191"/>
                <a:gd name="T69" fmla="*/ 38 h 258"/>
                <a:gd name="T70" fmla="*/ 84 w 191"/>
                <a:gd name="T71" fmla="*/ 34 h 258"/>
                <a:gd name="T72" fmla="*/ 99 w 191"/>
                <a:gd name="T73" fmla="*/ 143 h 258"/>
                <a:gd name="T74" fmla="*/ 42 w 191"/>
                <a:gd name="T75" fmla="*/ 221 h 258"/>
                <a:gd name="T76" fmla="*/ 97 w 191"/>
                <a:gd name="T77" fmla="*/ 221 h 258"/>
                <a:gd name="T78" fmla="*/ 125 w 191"/>
                <a:gd name="T79" fmla="*/ 217 h 258"/>
                <a:gd name="T80" fmla="*/ 139 w 191"/>
                <a:gd name="T81" fmla="*/ 209 h 258"/>
                <a:gd name="T82" fmla="*/ 147 w 191"/>
                <a:gd name="T83" fmla="*/ 193 h 258"/>
                <a:gd name="T84" fmla="*/ 149 w 191"/>
                <a:gd name="T85" fmla="*/ 183 h 258"/>
                <a:gd name="T86" fmla="*/ 145 w 191"/>
                <a:gd name="T87" fmla="*/ 167 h 258"/>
                <a:gd name="T88" fmla="*/ 137 w 191"/>
                <a:gd name="T89" fmla="*/ 155 h 258"/>
                <a:gd name="T90" fmla="*/ 121 w 191"/>
                <a:gd name="T91" fmla="*/ 147 h 258"/>
                <a:gd name="T92" fmla="*/ 99 w 191"/>
                <a:gd name="T93" fmla="*/ 14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1" h="258">
                  <a:moveTo>
                    <a:pt x="107" y="258"/>
                  </a:moveTo>
                  <a:lnTo>
                    <a:pt x="20" y="258"/>
                  </a:lnTo>
                  <a:lnTo>
                    <a:pt x="20" y="258"/>
                  </a:lnTo>
                  <a:lnTo>
                    <a:pt x="12" y="256"/>
                  </a:lnTo>
                  <a:lnTo>
                    <a:pt x="6" y="251"/>
                  </a:lnTo>
                  <a:lnTo>
                    <a:pt x="0" y="243"/>
                  </a:lnTo>
                  <a:lnTo>
                    <a:pt x="0" y="23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7" y="0"/>
                  </a:lnTo>
                  <a:lnTo>
                    <a:pt x="121" y="4"/>
                  </a:lnTo>
                  <a:lnTo>
                    <a:pt x="135" y="8"/>
                  </a:lnTo>
                  <a:lnTo>
                    <a:pt x="147" y="14"/>
                  </a:lnTo>
                  <a:lnTo>
                    <a:pt x="157" y="24"/>
                  </a:lnTo>
                  <a:lnTo>
                    <a:pt x="163" y="36"/>
                  </a:lnTo>
                  <a:lnTo>
                    <a:pt x="169" y="48"/>
                  </a:lnTo>
                  <a:lnTo>
                    <a:pt x="171" y="64"/>
                  </a:lnTo>
                  <a:lnTo>
                    <a:pt x="171" y="64"/>
                  </a:lnTo>
                  <a:lnTo>
                    <a:pt x="171" y="75"/>
                  </a:lnTo>
                  <a:lnTo>
                    <a:pt x="169" y="85"/>
                  </a:lnTo>
                  <a:lnTo>
                    <a:pt x="165" y="93"/>
                  </a:lnTo>
                  <a:lnTo>
                    <a:pt x="161" y="99"/>
                  </a:lnTo>
                  <a:lnTo>
                    <a:pt x="157" y="107"/>
                  </a:lnTo>
                  <a:lnTo>
                    <a:pt x="151" y="113"/>
                  </a:lnTo>
                  <a:lnTo>
                    <a:pt x="145" y="117"/>
                  </a:lnTo>
                  <a:lnTo>
                    <a:pt x="137" y="121"/>
                  </a:lnTo>
                  <a:lnTo>
                    <a:pt x="137" y="121"/>
                  </a:lnTo>
                  <a:lnTo>
                    <a:pt x="137" y="121"/>
                  </a:lnTo>
                  <a:lnTo>
                    <a:pt x="151" y="125"/>
                  </a:lnTo>
                  <a:lnTo>
                    <a:pt x="161" y="131"/>
                  </a:lnTo>
                  <a:lnTo>
                    <a:pt x="171" y="137"/>
                  </a:lnTo>
                  <a:lnTo>
                    <a:pt x="179" y="145"/>
                  </a:lnTo>
                  <a:lnTo>
                    <a:pt x="185" y="153"/>
                  </a:lnTo>
                  <a:lnTo>
                    <a:pt x="189" y="165"/>
                  </a:lnTo>
                  <a:lnTo>
                    <a:pt x="191" y="175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89" y="205"/>
                  </a:lnTo>
                  <a:lnTo>
                    <a:pt x="185" y="219"/>
                  </a:lnTo>
                  <a:lnTo>
                    <a:pt x="177" y="231"/>
                  </a:lnTo>
                  <a:lnTo>
                    <a:pt x="165" y="239"/>
                  </a:lnTo>
                  <a:lnTo>
                    <a:pt x="153" y="247"/>
                  </a:lnTo>
                  <a:lnTo>
                    <a:pt x="137" y="253"/>
                  </a:lnTo>
                  <a:lnTo>
                    <a:pt x="123" y="256"/>
                  </a:lnTo>
                  <a:lnTo>
                    <a:pt x="107" y="258"/>
                  </a:lnTo>
                  <a:lnTo>
                    <a:pt x="107" y="258"/>
                  </a:lnTo>
                  <a:close/>
                  <a:moveTo>
                    <a:pt x="84" y="34"/>
                  </a:moveTo>
                  <a:lnTo>
                    <a:pt x="42" y="34"/>
                  </a:lnTo>
                  <a:lnTo>
                    <a:pt x="42" y="109"/>
                  </a:lnTo>
                  <a:lnTo>
                    <a:pt x="86" y="109"/>
                  </a:lnTo>
                  <a:lnTo>
                    <a:pt x="86" y="109"/>
                  </a:lnTo>
                  <a:lnTo>
                    <a:pt x="103" y="107"/>
                  </a:lnTo>
                  <a:lnTo>
                    <a:pt x="109" y="105"/>
                  </a:lnTo>
                  <a:lnTo>
                    <a:pt x="115" y="101"/>
                  </a:lnTo>
                  <a:lnTo>
                    <a:pt x="121" y="95"/>
                  </a:lnTo>
                  <a:lnTo>
                    <a:pt x="125" y="89"/>
                  </a:lnTo>
                  <a:lnTo>
                    <a:pt x="127" y="81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27" y="60"/>
                  </a:lnTo>
                  <a:lnTo>
                    <a:pt x="125" y="54"/>
                  </a:lnTo>
                  <a:lnTo>
                    <a:pt x="121" y="48"/>
                  </a:lnTo>
                  <a:lnTo>
                    <a:pt x="115" y="42"/>
                  </a:lnTo>
                  <a:lnTo>
                    <a:pt x="109" y="38"/>
                  </a:lnTo>
                  <a:lnTo>
                    <a:pt x="103" y="36"/>
                  </a:lnTo>
                  <a:lnTo>
                    <a:pt x="84" y="34"/>
                  </a:lnTo>
                  <a:lnTo>
                    <a:pt x="84" y="34"/>
                  </a:lnTo>
                  <a:close/>
                  <a:moveTo>
                    <a:pt x="99" y="143"/>
                  </a:moveTo>
                  <a:lnTo>
                    <a:pt x="42" y="143"/>
                  </a:lnTo>
                  <a:lnTo>
                    <a:pt x="42" y="221"/>
                  </a:lnTo>
                  <a:lnTo>
                    <a:pt x="97" y="221"/>
                  </a:lnTo>
                  <a:lnTo>
                    <a:pt x="97" y="221"/>
                  </a:lnTo>
                  <a:lnTo>
                    <a:pt x="117" y="219"/>
                  </a:lnTo>
                  <a:lnTo>
                    <a:pt x="125" y="217"/>
                  </a:lnTo>
                  <a:lnTo>
                    <a:pt x="133" y="213"/>
                  </a:lnTo>
                  <a:lnTo>
                    <a:pt x="139" y="209"/>
                  </a:lnTo>
                  <a:lnTo>
                    <a:pt x="145" y="201"/>
                  </a:lnTo>
                  <a:lnTo>
                    <a:pt x="147" y="193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49" y="175"/>
                  </a:lnTo>
                  <a:lnTo>
                    <a:pt x="145" y="167"/>
                  </a:lnTo>
                  <a:lnTo>
                    <a:pt x="143" y="161"/>
                  </a:lnTo>
                  <a:lnTo>
                    <a:pt x="137" y="155"/>
                  </a:lnTo>
                  <a:lnTo>
                    <a:pt x="131" y="149"/>
                  </a:lnTo>
                  <a:lnTo>
                    <a:pt x="121" y="147"/>
                  </a:lnTo>
                  <a:lnTo>
                    <a:pt x="111" y="143"/>
                  </a:lnTo>
                  <a:lnTo>
                    <a:pt x="99" y="143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5CC74018-B393-45BC-B7CF-5B927DEF5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3399"/>
              <a:ext cx="165" cy="179"/>
            </a:xfrm>
            <a:custGeom>
              <a:avLst/>
              <a:gdLst>
                <a:gd name="T0" fmla="*/ 0 w 165"/>
                <a:gd name="T1" fmla="*/ 20 h 179"/>
                <a:gd name="T2" fmla="*/ 0 w 165"/>
                <a:gd name="T3" fmla="*/ 20 h 179"/>
                <a:gd name="T4" fmla="*/ 2 w 165"/>
                <a:gd name="T5" fmla="*/ 12 h 179"/>
                <a:gd name="T6" fmla="*/ 6 w 165"/>
                <a:gd name="T7" fmla="*/ 6 h 179"/>
                <a:gd name="T8" fmla="*/ 12 w 165"/>
                <a:gd name="T9" fmla="*/ 2 h 179"/>
                <a:gd name="T10" fmla="*/ 20 w 165"/>
                <a:gd name="T11" fmla="*/ 0 h 179"/>
                <a:gd name="T12" fmla="*/ 20 w 165"/>
                <a:gd name="T13" fmla="*/ 0 h 179"/>
                <a:gd name="T14" fmla="*/ 26 w 165"/>
                <a:gd name="T15" fmla="*/ 2 h 179"/>
                <a:gd name="T16" fmla="*/ 32 w 165"/>
                <a:gd name="T17" fmla="*/ 6 h 179"/>
                <a:gd name="T18" fmla="*/ 38 w 165"/>
                <a:gd name="T19" fmla="*/ 12 h 179"/>
                <a:gd name="T20" fmla="*/ 38 w 165"/>
                <a:gd name="T21" fmla="*/ 20 h 179"/>
                <a:gd name="T22" fmla="*/ 38 w 165"/>
                <a:gd name="T23" fmla="*/ 100 h 179"/>
                <a:gd name="T24" fmla="*/ 38 w 165"/>
                <a:gd name="T25" fmla="*/ 100 h 179"/>
                <a:gd name="T26" fmla="*/ 40 w 165"/>
                <a:gd name="T27" fmla="*/ 116 h 179"/>
                <a:gd name="T28" fmla="*/ 45 w 165"/>
                <a:gd name="T29" fmla="*/ 128 h 179"/>
                <a:gd name="T30" fmla="*/ 45 w 165"/>
                <a:gd name="T31" fmla="*/ 128 h 179"/>
                <a:gd name="T32" fmla="*/ 51 w 165"/>
                <a:gd name="T33" fmla="*/ 134 h 179"/>
                <a:gd name="T34" fmla="*/ 59 w 165"/>
                <a:gd name="T35" fmla="*/ 140 h 179"/>
                <a:gd name="T36" fmla="*/ 69 w 165"/>
                <a:gd name="T37" fmla="*/ 144 h 179"/>
                <a:gd name="T38" fmla="*/ 83 w 165"/>
                <a:gd name="T39" fmla="*/ 146 h 179"/>
                <a:gd name="T40" fmla="*/ 83 w 165"/>
                <a:gd name="T41" fmla="*/ 146 h 179"/>
                <a:gd name="T42" fmla="*/ 95 w 165"/>
                <a:gd name="T43" fmla="*/ 144 h 179"/>
                <a:gd name="T44" fmla="*/ 107 w 165"/>
                <a:gd name="T45" fmla="*/ 140 h 179"/>
                <a:gd name="T46" fmla="*/ 115 w 165"/>
                <a:gd name="T47" fmla="*/ 134 h 179"/>
                <a:gd name="T48" fmla="*/ 119 w 165"/>
                <a:gd name="T49" fmla="*/ 128 h 179"/>
                <a:gd name="T50" fmla="*/ 119 w 165"/>
                <a:gd name="T51" fmla="*/ 128 h 179"/>
                <a:gd name="T52" fmla="*/ 125 w 165"/>
                <a:gd name="T53" fmla="*/ 116 h 179"/>
                <a:gd name="T54" fmla="*/ 125 w 165"/>
                <a:gd name="T55" fmla="*/ 100 h 179"/>
                <a:gd name="T56" fmla="*/ 125 w 165"/>
                <a:gd name="T57" fmla="*/ 20 h 179"/>
                <a:gd name="T58" fmla="*/ 125 w 165"/>
                <a:gd name="T59" fmla="*/ 20 h 179"/>
                <a:gd name="T60" fmla="*/ 127 w 165"/>
                <a:gd name="T61" fmla="*/ 12 h 179"/>
                <a:gd name="T62" fmla="*/ 131 w 165"/>
                <a:gd name="T63" fmla="*/ 6 h 179"/>
                <a:gd name="T64" fmla="*/ 137 w 165"/>
                <a:gd name="T65" fmla="*/ 2 h 179"/>
                <a:gd name="T66" fmla="*/ 145 w 165"/>
                <a:gd name="T67" fmla="*/ 0 h 179"/>
                <a:gd name="T68" fmla="*/ 145 w 165"/>
                <a:gd name="T69" fmla="*/ 0 h 179"/>
                <a:gd name="T70" fmla="*/ 153 w 165"/>
                <a:gd name="T71" fmla="*/ 2 h 179"/>
                <a:gd name="T72" fmla="*/ 159 w 165"/>
                <a:gd name="T73" fmla="*/ 6 h 179"/>
                <a:gd name="T74" fmla="*/ 163 w 165"/>
                <a:gd name="T75" fmla="*/ 12 h 179"/>
                <a:gd name="T76" fmla="*/ 165 w 165"/>
                <a:gd name="T77" fmla="*/ 20 h 179"/>
                <a:gd name="T78" fmla="*/ 165 w 165"/>
                <a:gd name="T79" fmla="*/ 102 h 179"/>
                <a:gd name="T80" fmla="*/ 165 w 165"/>
                <a:gd name="T81" fmla="*/ 102 h 179"/>
                <a:gd name="T82" fmla="*/ 163 w 165"/>
                <a:gd name="T83" fmla="*/ 118 h 179"/>
                <a:gd name="T84" fmla="*/ 161 w 165"/>
                <a:gd name="T85" fmla="*/ 130 h 179"/>
                <a:gd name="T86" fmla="*/ 157 w 165"/>
                <a:gd name="T87" fmla="*/ 142 h 179"/>
                <a:gd name="T88" fmla="*/ 151 w 165"/>
                <a:gd name="T89" fmla="*/ 152 h 179"/>
                <a:gd name="T90" fmla="*/ 151 w 165"/>
                <a:gd name="T91" fmla="*/ 152 h 179"/>
                <a:gd name="T92" fmla="*/ 145 w 165"/>
                <a:gd name="T93" fmla="*/ 158 h 179"/>
                <a:gd name="T94" fmla="*/ 139 w 165"/>
                <a:gd name="T95" fmla="*/ 164 h 179"/>
                <a:gd name="T96" fmla="*/ 123 w 165"/>
                <a:gd name="T97" fmla="*/ 172 h 179"/>
                <a:gd name="T98" fmla="*/ 105 w 165"/>
                <a:gd name="T99" fmla="*/ 179 h 179"/>
                <a:gd name="T100" fmla="*/ 83 w 165"/>
                <a:gd name="T101" fmla="*/ 179 h 179"/>
                <a:gd name="T102" fmla="*/ 83 w 165"/>
                <a:gd name="T103" fmla="*/ 179 h 179"/>
                <a:gd name="T104" fmla="*/ 61 w 165"/>
                <a:gd name="T105" fmla="*/ 179 h 179"/>
                <a:gd name="T106" fmla="*/ 43 w 165"/>
                <a:gd name="T107" fmla="*/ 172 h 179"/>
                <a:gd name="T108" fmla="*/ 26 w 165"/>
                <a:gd name="T109" fmla="*/ 164 h 179"/>
                <a:gd name="T110" fmla="*/ 20 w 165"/>
                <a:gd name="T111" fmla="*/ 158 h 179"/>
                <a:gd name="T112" fmla="*/ 14 w 165"/>
                <a:gd name="T113" fmla="*/ 152 h 179"/>
                <a:gd name="T114" fmla="*/ 14 w 165"/>
                <a:gd name="T115" fmla="*/ 152 h 179"/>
                <a:gd name="T116" fmla="*/ 8 w 165"/>
                <a:gd name="T117" fmla="*/ 142 h 179"/>
                <a:gd name="T118" fmla="*/ 4 w 165"/>
                <a:gd name="T119" fmla="*/ 130 h 179"/>
                <a:gd name="T120" fmla="*/ 0 w 165"/>
                <a:gd name="T121" fmla="*/ 118 h 179"/>
                <a:gd name="T122" fmla="*/ 0 w 165"/>
                <a:gd name="T123" fmla="*/ 102 h 179"/>
                <a:gd name="T124" fmla="*/ 0 w 165"/>
                <a:gd name="T125" fmla="*/ 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" h="179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40" y="116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51" y="134"/>
                  </a:lnTo>
                  <a:lnTo>
                    <a:pt x="59" y="140"/>
                  </a:lnTo>
                  <a:lnTo>
                    <a:pt x="69" y="144"/>
                  </a:lnTo>
                  <a:lnTo>
                    <a:pt x="83" y="146"/>
                  </a:lnTo>
                  <a:lnTo>
                    <a:pt x="83" y="146"/>
                  </a:lnTo>
                  <a:lnTo>
                    <a:pt x="95" y="144"/>
                  </a:lnTo>
                  <a:lnTo>
                    <a:pt x="107" y="140"/>
                  </a:lnTo>
                  <a:lnTo>
                    <a:pt x="115" y="134"/>
                  </a:lnTo>
                  <a:lnTo>
                    <a:pt x="119" y="128"/>
                  </a:lnTo>
                  <a:lnTo>
                    <a:pt x="119" y="128"/>
                  </a:lnTo>
                  <a:lnTo>
                    <a:pt x="125" y="116"/>
                  </a:lnTo>
                  <a:lnTo>
                    <a:pt x="125" y="100"/>
                  </a:lnTo>
                  <a:lnTo>
                    <a:pt x="125" y="20"/>
                  </a:lnTo>
                  <a:lnTo>
                    <a:pt x="125" y="20"/>
                  </a:lnTo>
                  <a:lnTo>
                    <a:pt x="127" y="12"/>
                  </a:lnTo>
                  <a:lnTo>
                    <a:pt x="131" y="6"/>
                  </a:lnTo>
                  <a:lnTo>
                    <a:pt x="137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3" y="2"/>
                  </a:lnTo>
                  <a:lnTo>
                    <a:pt x="159" y="6"/>
                  </a:lnTo>
                  <a:lnTo>
                    <a:pt x="163" y="12"/>
                  </a:lnTo>
                  <a:lnTo>
                    <a:pt x="165" y="20"/>
                  </a:lnTo>
                  <a:lnTo>
                    <a:pt x="165" y="102"/>
                  </a:lnTo>
                  <a:lnTo>
                    <a:pt x="165" y="102"/>
                  </a:lnTo>
                  <a:lnTo>
                    <a:pt x="163" y="118"/>
                  </a:lnTo>
                  <a:lnTo>
                    <a:pt x="161" y="130"/>
                  </a:lnTo>
                  <a:lnTo>
                    <a:pt x="157" y="142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45" y="158"/>
                  </a:lnTo>
                  <a:lnTo>
                    <a:pt x="139" y="164"/>
                  </a:lnTo>
                  <a:lnTo>
                    <a:pt x="123" y="172"/>
                  </a:lnTo>
                  <a:lnTo>
                    <a:pt x="105" y="179"/>
                  </a:lnTo>
                  <a:lnTo>
                    <a:pt x="83" y="179"/>
                  </a:lnTo>
                  <a:lnTo>
                    <a:pt x="83" y="179"/>
                  </a:lnTo>
                  <a:lnTo>
                    <a:pt x="61" y="179"/>
                  </a:lnTo>
                  <a:lnTo>
                    <a:pt x="43" y="172"/>
                  </a:lnTo>
                  <a:lnTo>
                    <a:pt x="26" y="164"/>
                  </a:lnTo>
                  <a:lnTo>
                    <a:pt x="20" y="158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8" y="142"/>
                  </a:lnTo>
                  <a:lnTo>
                    <a:pt x="4" y="130"/>
                  </a:lnTo>
                  <a:lnTo>
                    <a:pt x="0" y="118"/>
                  </a:lnTo>
                  <a:lnTo>
                    <a:pt x="0" y="102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648684B-32CC-4FE6-8EF1-8A5BA381E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9" y="3302"/>
              <a:ext cx="45" cy="276"/>
            </a:xfrm>
            <a:custGeom>
              <a:avLst/>
              <a:gdLst>
                <a:gd name="T0" fmla="*/ 0 w 45"/>
                <a:gd name="T1" fmla="*/ 22 h 276"/>
                <a:gd name="T2" fmla="*/ 0 w 45"/>
                <a:gd name="T3" fmla="*/ 22 h 276"/>
                <a:gd name="T4" fmla="*/ 2 w 45"/>
                <a:gd name="T5" fmla="*/ 12 h 276"/>
                <a:gd name="T6" fmla="*/ 6 w 45"/>
                <a:gd name="T7" fmla="*/ 6 h 276"/>
                <a:gd name="T8" fmla="*/ 15 w 45"/>
                <a:gd name="T9" fmla="*/ 2 h 276"/>
                <a:gd name="T10" fmla="*/ 23 w 45"/>
                <a:gd name="T11" fmla="*/ 0 h 276"/>
                <a:gd name="T12" fmla="*/ 23 w 45"/>
                <a:gd name="T13" fmla="*/ 0 h 276"/>
                <a:gd name="T14" fmla="*/ 33 w 45"/>
                <a:gd name="T15" fmla="*/ 2 h 276"/>
                <a:gd name="T16" fmla="*/ 39 w 45"/>
                <a:gd name="T17" fmla="*/ 6 h 276"/>
                <a:gd name="T18" fmla="*/ 43 w 45"/>
                <a:gd name="T19" fmla="*/ 12 h 276"/>
                <a:gd name="T20" fmla="*/ 45 w 45"/>
                <a:gd name="T21" fmla="*/ 22 h 276"/>
                <a:gd name="T22" fmla="*/ 45 w 45"/>
                <a:gd name="T23" fmla="*/ 22 h 276"/>
                <a:gd name="T24" fmla="*/ 43 w 45"/>
                <a:gd name="T25" fmla="*/ 30 h 276"/>
                <a:gd name="T26" fmla="*/ 39 w 45"/>
                <a:gd name="T27" fmla="*/ 38 h 276"/>
                <a:gd name="T28" fmla="*/ 33 w 45"/>
                <a:gd name="T29" fmla="*/ 42 h 276"/>
                <a:gd name="T30" fmla="*/ 23 w 45"/>
                <a:gd name="T31" fmla="*/ 44 h 276"/>
                <a:gd name="T32" fmla="*/ 23 w 45"/>
                <a:gd name="T33" fmla="*/ 44 h 276"/>
                <a:gd name="T34" fmla="*/ 15 w 45"/>
                <a:gd name="T35" fmla="*/ 42 h 276"/>
                <a:gd name="T36" fmla="*/ 6 w 45"/>
                <a:gd name="T37" fmla="*/ 38 h 276"/>
                <a:gd name="T38" fmla="*/ 2 w 45"/>
                <a:gd name="T39" fmla="*/ 30 h 276"/>
                <a:gd name="T40" fmla="*/ 0 w 45"/>
                <a:gd name="T41" fmla="*/ 22 h 276"/>
                <a:gd name="T42" fmla="*/ 0 w 45"/>
                <a:gd name="T43" fmla="*/ 22 h 276"/>
                <a:gd name="T44" fmla="*/ 23 w 45"/>
                <a:gd name="T45" fmla="*/ 97 h 276"/>
                <a:gd name="T46" fmla="*/ 23 w 45"/>
                <a:gd name="T47" fmla="*/ 97 h 276"/>
                <a:gd name="T48" fmla="*/ 31 w 45"/>
                <a:gd name="T49" fmla="*/ 99 h 276"/>
                <a:gd name="T50" fmla="*/ 37 w 45"/>
                <a:gd name="T51" fmla="*/ 103 h 276"/>
                <a:gd name="T52" fmla="*/ 41 w 45"/>
                <a:gd name="T53" fmla="*/ 109 h 276"/>
                <a:gd name="T54" fmla="*/ 43 w 45"/>
                <a:gd name="T55" fmla="*/ 117 h 276"/>
                <a:gd name="T56" fmla="*/ 43 w 45"/>
                <a:gd name="T57" fmla="*/ 257 h 276"/>
                <a:gd name="T58" fmla="*/ 43 w 45"/>
                <a:gd name="T59" fmla="*/ 257 h 276"/>
                <a:gd name="T60" fmla="*/ 41 w 45"/>
                <a:gd name="T61" fmla="*/ 265 h 276"/>
                <a:gd name="T62" fmla="*/ 37 w 45"/>
                <a:gd name="T63" fmla="*/ 272 h 276"/>
                <a:gd name="T64" fmla="*/ 31 w 45"/>
                <a:gd name="T65" fmla="*/ 276 h 276"/>
                <a:gd name="T66" fmla="*/ 23 w 45"/>
                <a:gd name="T67" fmla="*/ 276 h 276"/>
                <a:gd name="T68" fmla="*/ 23 w 45"/>
                <a:gd name="T69" fmla="*/ 276 h 276"/>
                <a:gd name="T70" fmla="*/ 15 w 45"/>
                <a:gd name="T71" fmla="*/ 276 h 276"/>
                <a:gd name="T72" fmla="*/ 8 w 45"/>
                <a:gd name="T73" fmla="*/ 272 h 276"/>
                <a:gd name="T74" fmla="*/ 4 w 45"/>
                <a:gd name="T75" fmla="*/ 265 h 276"/>
                <a:gd name="T76" fmla="*/ 4 w 45"/>
                <a:gd name="T77" fmla="*/ 257 h 276"/>
                <a:gd name="T78" fmla="*/ 4 w 45"/>
                <a:gd name="T79" fmla="*/ 117 h 276"/>
                <a:gd name="T80" fmla="*/ 4 w 45"/>
                <a:gd name="T81" fmla="*/ 117 h 276"/>
                <a:gd name="T82" fmla="*/ 4 w 45"/>
                <a:gd name="T83" fmla="*/ 109 h 276"/>
                <a:gd name="T84" fmla="*/ 8 w 45"/>
                <a:gd name="T85" fmla="*/ 103 h 276"/>
                <a:gd name="T86" fmla="*/ 15 w 45"/>
                <a:gd name="T87" fmla="*/ 99 h 276"/>
                <a:gd name="T88" fmla="*/ 23 w 45"/>
                <a:gd name="T89" fmla="*/ 97 h 276"/>
                <a:gd name="T90" fmla="*/ 23 w 45"/>
                <a:gd name="T91" fmla="*/ 9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" h="276">
                  <a:moveTo>
                    <a:pt x="0" y="22"/>
                  </a:moveTo>
                  <a:lnTo>
                    <a:pt x="0" y="2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39" y="6"/>
                  </a:lnTo>
                  <a:lnTo>
                    <a:pt x="43" y="1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3" y="30"/>
                  </a:lnTo>
                  <a:lnTo>
                    <a:pt x="39" y="38"/>
                  </a:lnTo>
                  <a:lnTo>
                    <a:pt x="33" y="4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15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31" y="99"/>
                  </a:lnTo>
                  <a:lnTo>
                    <a:pt x="37" y="103"/>
                  </a:lnTo>
                  <a:lnTo>
                    <a:pt x="41" y="109"/>
                  </a:lnTo>
                  <a:lnTo>
                    <a:pt x="43" y="117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41" y="265"/>
                  </a:lnTo>
                  <a:lnTo>
                    <a:pt x="37" y="272"/>
                  </a:lnTo>
                  <a:lnTo>
                    <a:pt x="31" y="276"/>
                  </a:lnTo>
                  <a:lnTo>
                    <a:pt x="23" y="276"/>
                  </a:lnTo>
                  <a:lnTo>
                    <a:pt x="23" y="276"/>
                  </a:lnTo>
                  <a:lnTo>
                    <a:pt x="15" y="276"/>
                  </a:lnTo>
                  <a:lnTo>
                    <a:pt x="8" y="272"/>
                  </a:lnTo>
                  <a:lnTo>
                    <a:pt x="4" y="265"/>
                  </a:lnTo>
                  <a:lnTo>
                    <a:pt x="4" y="25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4" y="109"/>
                  </a:lnTo>
                  <a:lnTo>
                    <a:pt x="8" y="103"/>
                  </a:lnTo>
                  <a:lnTo>
                    <a:pt x="15" y="99"/>
                  </a:lnTo>
                  <a:lnTo>
                    <a:pt x="23" y="97"/>
                  </a:lnTo>
                  <a:lnTo>
                    <a:pt x="23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98EE19ED-D52E-4F85-BFF4-BDAF29DA3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3314"/>
              <a:ext cx="40" cy="264"/>
            </a:xfrm>
            <a:custGeom>
              <a:avLst/>
              <a:gdLst>
                <a:gd name="T0" fmla="*/ 0 w 40"/>
                <a:gd name="T1" fmla="*/ 18 h 264"/>
                <a:gd name="T2" fmla="*/ 0 w 40"/>
                <a:gd name="T3" fmla="*/ 18 h 264"/>
                <a:gd name="T4" fmla="*/ 2 w 40"/>
                <a:gd name="T5" fmla="*/ 12 h 264"/>
                <a:gd name="T6" fmla="*/ 6 w 40"/>
                <a:gd name="T7" fmla="*/ 6 h 264"/>
                <a:gd name="T8" fmla="*/ 12 w 40"/>
                <a:gd name="T9" fmla="*/ 2 h 264"/>
                <a:gd name="T10" fmla="*/ 20 w 40"/>
                <a:gd name="T11" fmla="*/ 0 h 264"/>
                <a:gd name="T12" fmla="*/ 20 w 40"/>
                <a:gd name="T13" fmla="*/ 0 h 264"/>
                <a:gd name="T14" fmla="*/ 28 w 40"/>
                <a:gd name="T15" fmla="*/ 2 h 264"/>
                <a:gd name="T16" fmla="*/ 34 w 40"/>
                <a:gd name="T17" fmla="*/ 6 h 264"/>
                <a:gd name="T18" fmla="*/ 38 w 40"/>
                <a:gd name="T19" fmla="*/ 12 h 264"/>
                <a:gd name="T20" fmla="*/ 40 w 40"/>
                <a:gd name="T21" fmla="*/ 18 h 264"/>
                <a:gd name="T22" fmla="*/ 40 w 40"/>
                <a:gd name="T23" fmla="*/ 245 h 264"/>
                <a:gd name="T24" fmla="*/ 40 w 40"/>
                <a:gd name="T25" fmla="*/ 245 h 264"/>
                <a:gd name="T26" fmla="*/ 38 w 40"/>
                <a:gd name="T27" fmla="*/ 253 h 264"/>
                <a:gd name="T28" fmla="*/ 34 w 40"/>
                <a:gd name="T29" fmla="*/ 260 h 264"/>
                <a:gd name="T30" fmla="*/ 28 w 40"/>
                <a:gd name="T31" fmla="*/ 264 h 264"/>
                <a:gd name="T32" fmla="*/ 20 w 40"/>
                <a:gd name="T33" fmla="*/ 264 h 264"/>
                <a:gd name="T34" fmla="*/ 20 w 40"/>
                <a:gd name="T35" fmla="*/ 264 h 264"/>
                <a:gd name="T36" fmla="*/ 12 w 40"/>
                <a:gd name="T37" fmla="*/ 264 h 264"/>
                <a:gd name="T38" fmla="*/ 6 w 40"/>
                <a:gd name="T39" fmla="*/ 260 h 264"/>
                <a:gd name="T40" fmla="*/ 2 w 40"/>
                <a:gd name="T41" fmla="*/ 253 h 264"/>
                <a:gd name="T42" fmla="*/ 0 w 40"/>
                <a:gd name="T43" fmla="*/ 245 h 264"/>
                <a:gd name="T44" fmla="*/ 0 w 40"/>
                <a:gd name="T45" fmla="*/ 1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64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0" y="245"/>
                  </a:lnTo>
                  <a:lnTo>
                    <a:pt x="40" y="245"/>
                  </a:lnTo>
                  <a:lnTo>
                    <a:pt x="38" y="253"/>
                  </a:lnTo>
                  <a:lnTo>
                    <a:pt x="34" y="260"/>
                  </a:lnTo>
                  <a:lnTo>
                    <a:pt x="28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12" y="264"/>
                  </a:lnTo>
                  <a:lnTo>
                    <a:pt x="6" y="260"/>
                  </a:lnTo>
                  <a:lnTo>
                    <a:pt x="2" y="253"/>
                  </a:lnTo>
                  <a:lnTo>
                    <a:pt x="0" y="2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BF260A79-5719-4F68-B1A3-328CEFF0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2" y="3314"/>
              <a:ext cx="161" cy="262"/>
            </a:xfrm>
            <a:custGeom>
              <a:avLst/>
              <a:gdLst>
                <a:gd name="T0" fmla="*/ 99 w 161"/>
                <a:gd name="T1" fmla="*/ 262 h 262"/>
                <a:gd name="T2" fmla="*/ 59 w 161"/>
                <a:gd name="T3" fmla="*/ 255 h 262"/>
                <a:gd name="T4" fmla="*/ 25 w 161"/>
                <a:gd name="T5" fmla="*/ 235 h 262"/>
                <a:gd name="T6" fmla="*/ 15 w 161"/>
                <a:gd name="T7" fmla="*/ 225 h 262"/>
                <a:gd name="T8" fmla="*/ 2 w 161"/>
                <a:gd name="T9" fmla="*/ 195 h 262"/>
                <a:gd name="T10" fmla="*/ 0 w 161"/>
                <a:gd name="T11" fmla="*/ 175 h 262"/>
                <a:gd name="T12" fmla="*/ 4 w 161"/>
                <a:gd name="T13" fmla="*/ 145 h 262"/>
                <a:gd name="T14" fmla="*/ 19 w 161"/>
                <a:gd name="T15" fmla="*/ 117 h 262"/>
                <a:gd name="T16" fmla="*/ 31 w 161"/>
                <a:gd name="T17" fmla="*/ 105 h 262"/>
                <a:gd name="T18" fmla="*/ 67 w 161"/>
                <a:gd name="T19" fmla="*/ 87 h 262"/>
                <a:gd name="T20" fmla="*/ 89 w 161"/>
                <a:gd name="T21" fmla="*/ 85 h 262"/>
                <a:gd name="T22" fmla="*/ 121 w 161"/>
                <a:gd name="T23" fmla="*/ 91 h 262"/>
                <a:gd name="T24" fmla="*/ 121 w 161"/>
                <a:gd name="T25" fmla="*/ 18 h 262"/>
                <a:gd name="T26" fmla="*/ 127 w 161"/>
                <a:gd name="T27" fmla="*/ 6 h 262"/>
                <a:gd name="T28" fmla="*/ 141 w 161"/>
                <a:gd name="T29" fmla="*/ 0 h 262"/>
                <a:gd name="T30" fmla="*/ 149 w 161"/>
                <a:gd name="T31" fmla="*/ 2 h 262"/>
                <a:gd name="T32" fmla="*/ 159 w 161"/>
                <a:gd name="T33" fmla="*/ 12 h 262"/>
                <a:gd name="T34" fmla="*/ 161 w 161"/>
                <a:gd name="T35" fmla="*/ 239 h 262"/>
                <a:gd name="T36" fmla="*/ 159 w 161"/>
                <a:gd name="T37" fmla="*/ 249 h 262"/>
                <a:gd name="T38" fmla="*/ 147 w 161"/>
                <a:gd name="T39" fmla="*/ 260 h 262"/>
                <a:gd name="T40" fmla="*/ 99 w 161"/>
                <a:gd name="T41" fmla="*/ 262 h 262"/>
                <a:gd name="T42" fmla="*/ 121 w 161"/>
                <a:gd name="T43" fmla="*/ 123 h 262"/>
                <a:gd name="T44" fmla="*/ 107 w 161"/>
                <a:gd name="T45" fmla="*/ 119 h 262"/>
                <a:gd name="T46" fmla="*/ 91 w 161"/>
                <a:gd name="T47" fmla="*/ 119 h 262"/>
                <a:gd name="T48" fmla="*/ 69 w 161"/>
                <a:gd name="T49" fmla="*/ 125 h 262"/>
                <a:gd name="T50" fmla="*/ 51 w 161"/>
                <a:gd name="T51" fmla="*/ 139 h 262"/>
                <a:gd name="T52" fmla="*/ 47 w 161"/>
                <a:gd name="T53" fmla="*/ 147 h 262"/>
                <a:gd name="T54" fmla="*/ 41 w 161"/>
                <a:gd name="T55" fmla="*/ 165 h 262"/>
                <a:gd name="T56" fmla="*/ 41 w 161"/>
                <a:gd name="T57" fmla="*/ 175 h 262"/>
                <a:gd name="T58" fmla="*/ 45 w 161"/>
                <a:gd name="T59" fmla="*/ 197 h 262"/>
                <a:gd name="T60" fmla="*/ 55 w 161"/>
                <a:gd name="T61" fmla="*/ 213 h 262"/>
                <a:gd name="T62" fmla="*/ 65 w 161"/>
                <a:gd name="T63" fmla="*/ 219 h 262"/>
                <a:gd name="T64" fmla="*/ 89 w 161"/>
                <a:gd name="T65" fmla="*/ 227 h 262"/>
                <a:gd name="T66" fmla="*/ 121 w 161"/>
                <a:gd name="T67" fmla="*/ 22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262">
                  <a:moveTo>
                    <a:pt x="99" y="262"/>
                  </a:moveTo>
                  <a:lnTo>
                    <a:pt x="99" y="262"/>
                  </a:lnTo>
                  <a:lnTo>
                    <a:pt x="79" y="260"/>
                  </a:lnTo>
                  <a:lnTo>
                    <a:pt x="59" y="255"/>
                  </a:lnTo>
                  <a:lnTo>
                    <a:pt x="41" y="247"/>
                  </a:lnTo>
                  <a:lnTo>
                    <a:pt x="25" y="235"/>
                  </a:lnTo>
                  <a:lnTo>
                    <a:pt x="25" y="235"/>
                  </a:lnTo>
                  <a:lnTo>
                    <a:pt x="15" y="225"/>
                  </a:lnTo>
                  <a:lnTo>
                    <a:pt x="6" y="211"/>
                  </a:lnTo>
                  <a:lnTo>
                    <a:pt x="2" y="19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59"/>
                  </a:lnTo>
                  <a:lnTo>
                    <a:pt x="4" y="145"/>
                  </a:lnTo>
                  <a:lnTo>
                    <a:pt x="11" y="131"/>
                  </a:lnTo>
                  <a:lnTo>
                    <a:pt x="19" y="117"/>
                  </a:lnTo>
                  <a:lnTo>
                    <a:pt x="19" y="117"/>
                  </a:lnTo>
                  <a:lnTo>
                    <a:pt x="31" y="105"/>
                  </a:lnTo>
                  <a:lnTo>
                    <a:pt x="47" y="95"/>
                  </a:lnTo>
                  <a:lnTo>
                    <a:pt x="67" y="87"/>
                  </a:lnTo>
                  <a:lnTo>
                    <a:pt x="89" y="85"/>
                  </a:lnTo>
                  <a:lnTo>
                    <a:pt x="89" y="85"/>
                  </a:lnTo>
                  <a:lnTo>
                    <a:pt x="107" y="87"/>
                  </a:lnTo>
                  <a:lnTo>
                    <a:pt x="121" y="91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3" y="12"/>
                  </a:lnTo>
                  <a:lnTo>
                    <a:pt x="127" y="6"/>
                  </a:lnTo>
                  <a:lnTo>
                    <a:pt x="133" y="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9" y="2"/>
                  </a:lnTo>
                  <a:lnTo>
                    <a:pt x="155" y="6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1" y="239"/>
                  </a:lnTo>
                  <a:lnTo>
                    <a:pt x="161" y="239"/>
                  </a:lnTo>
                  <a:lnTo>
                    <a:pt x="159" y="249"/>
                  </a:lnTo>
                  <a:lnTo>
                    <a:pt x="153" y="255"/>
                  </a:lnTo>
                  <a:lnTo>
                    <a:pt x="147" y="260"/>
                  </a:lnTo>
                  <a:lnTo>
                    <a:pt x="139" y="262"/>
                  </a:lnTo>
                  <a:lnTo>
                    <a:pt x="99" y="262"/>
                  </a:lnTo>
                  <a:close/>
                  <a:moveTo>
                    <a:pt x="121" y="227"/>
                  </a:moveTo>
                  <a:lnTo>
                    <a:pt x="121" y="123"/>
                  </a:lnTo>
                  <a:lnTo>
                    <a:pt x="121" y="123"/>
                  </a:lnTo>
                  <a:lnTo>
                    <a:pt x="107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79" y="121"/>
                  </a:lnTo>
                  <a:lnTo>
                    <a:pt x="69" y="125"/>
                  </a:lnTo>
                  <a:lnTo>
                    <a:pt x="59" y="131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47" y="147"/>
                  </a:lnTo>
                  <a:lnTo>
                    <a:pt x="43" y="155"/>
                  </a:lnTo>
                  <a:lnTo>
                    <a:pt x="41" y="16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87"/>
                  </a:lnTo>
                  <a:lnTo>
                    <a:pt x="45" y="197"/>
                  </a:lnTo>
                  <a:lnTo>
                    <a:pt x="49" y="205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65" y="219"/>
                  </a:lnTo>
                  <a:lnTo>
                    <a:pt x="77" y="225"/>
                  </a:lnTo>
                  <a:lnTo>
                    <a:pt x="89" y="227"/>
                  </a:lnTo>
                  <a:lnTo>
                    <a:pt x="105" y="227"/>
                  </a:lnTo>
                  <a:lnTo>
                    <a:pt x="121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70DF9DDD-B7EC-455A-AF11-CBAE29E4E0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0" y="3302"/>
              <a:ext cx="46" cy="276"/>
            </a:xfrm>
            <a:custGeom>
              <a:avLst/>
              <a:gdLst>
                <a:gd name="T0" fmla="*/ 0 w 46"/>
                <a:gd name="T1" fmla="*/ 22 h 276"/>
                <a:gd name="T2" fmla="*/ 0 w 46"/>
                <a:gd name="T3" fmla="*/ 22 h 276"/>
                <a:gd name="T4" fmla="*/ 2 w 46"/>
                <a:gd name="T5" fmla="*/ 12 h 276"/>
                <a:gd name="T6" fmla="*/ 8 w 46"/>
                <a:gd name="T7" fmla="*/ 6 h 276"/>
                <a:gd name="T8" fmla="*/ 14 w 46"/>
                <a:gd name="T9" fmla="*/ 2 h 276"/>
                <a:gd name="T10" fmla="*/ 24 w 46"/>
                <a:gd name="T11" fmla="*/ 0 h 276"/>
                <a:gd name="T12" fmla="*/ 24 w 46"/>
                <a:gd name="T13" fmla="*/ 0 h 276"/>
                <a:gd name="T14" fmla="*/ 32 w 46"/>
                <a:gd name="T15" fmla="*/ 2 h 276"/>
                <a:gd name="T16" fmla="*/ 40 w 46"/>
                <a:gd name="T17" fmla="*/ 6 h 276"/>
                <a:gd name="T18" fmla="*/ 44 w 46"/>
                <a:gd name="T19" fmla="*/ 12 h 276"/>
                <a:gd name="T20" fmla="*/ 46 w 46"/>
                <a:gd name="T21" fmla="*/ 22 h 276"/>
                <a:gd name="T22" fmla="*/ 46 w 46"/>
                <a:gd name="T23" fmla="*/ 22 h 276"/>
                <a:gd name="T24" fmla="*/ 44 w 46"/>
                <a:gd name="T25" fmla="*/ 30 h 276"/>
                <a:gd name="T26" fmla="*/ 40 w 46"/>
                <a:gd name="T27" fmla="*/ 38 h 276"/>
                <a:gd name="T28" fmla="*/ 32 w 46"/>
                <a:gd name="T29" fmla="*/ 42 h 276"/>
                <a:gd name="T30" fmla="*/ 24 w 46"/>
                <a:gd name="T31" fmla="*/ 44 h 276"/>
                <a:gd name="T32" fmla="*/ 24 w 46"/>
                <a:gd name="T33" fmla="*/ 44 h 276"/>
                <a:gd name="T34" fmla="*/ 14 w 46"/>
                <a:gd name="T35" fmla="*/ 42 h 276"/>
                <a:gd name="T36" fmla="*/ 8 w 46"/>
                <a:gd name="T37" fmla="*/ 38 h 276"/>
                <a:gd name="T38" fmla="*/ 2 w 46"/>
                <a:gd name="T39" fmla="*/ 30 h 276"/>
                <a:gd name="T40" fmla="*/ 0 w 46"/>
                <a:gd name="T41" fmla="*/ 22 h 276"/>
                <a:gd name="T42" fmla="*/ 0 w 46"/>
                <a:gd name="T43" fmla="*/ 22 h 276"/>
                <a:gd name="T44" fmla="*/ 24 w 46"/>
                <a:gd name="T45" fmla="*/ 97 h 276"/>
                <a:gd name="T46" fmla="*/ 24 w 46"/>
                <a:gd name="T47" fmla="*/ 97 h 276"/>
                <a:gd name="T48" fmla="*/ 32 w 46"/>
                <a:gd name="T49" fmla="*/ 99 h 276"/>
                <a:gd name="T50" fmla="*/ 38 w 46"/>
                <a:gd name="T51" fmla="*/ 103 h 276"/>
                <a:gd name="T52" fmla="*/ 42 w 46"/>
                <a:gd name="T53" fmla="*/ 109 h 276"/>
                <a:gd name="T54" fmla="*/ 42 w 46"/>
                <a:gd name="T55" fmla="*/ 117 h 276"/>
                <a:gd name="T56" fmla="*/ 42 w 46"/>
                <a:gd name="T57" fmla="*/ 257 h 276"/>
                <a:gd name="T58" fmla="*/ 42 w 46"/>
                <a:gd name="T59" fmla="*/ 257 h 276"/>
                <a:gd name="T60" fmla="*/ 42 w 46"/>
                <a:gd name="T61" fmla="*/ 265 h 276"/>
                <a:gd name="T62" fmla="*/ 36 w 46"/>
                <a:gd name="T63" fmla="*/ 272 h 276"/>
                <a:gd name="T64" fmla="*/ 30 w 46"/>
                <a:gd name="T65" fmla="*/ 276 h 276"/>
                <a:gd name="T66" fmla="*/ 24 w 46"/>
                <a:gd name="T67" fmla="*/ 276 h 276"/>
                <a:gd name="T68" fmla="*/ 24 w 46"/>
                <a:gd name="T69" fmla="*/ 276 h 276"/>
                <a:gd name="T70" fmla="*/ 16 w 46"/>
                <a:gd name="T71" fmla="*/ 276 h 276"/>
                <a:gd name="T72" fmla="*/ 10 w 46"/>
                <a:gd name="T73" fmla="*/ 272 h 276"/>
                <a:gd name="T74" fmla="*/ 6 w 46"/>
                <a:gd name="T75" fmla="*/ 265 h 276"/>
                <a:gd name="T76" fmla="*/ 4 w 46"/>
                <a:gd name="T77" fmla="*/ 257 h 276"/>
                <a:gd name="T78" fmla="*/ 4 w 46"/>
                <a:gd name="T79" fmla="*/ 117 h 276"/>
                <a:gd name="T80" fmla="*/ 4 w 46"/>
                <a:gd name="T81" fmla="*/ 117 h 276"/>
                <a:gd name="T82" fmla="*/ 6 w 46"/>
                <a:gd name="T83" fmla="*/ 109 h 276"/>
                <a:gd name="T84" fmla="*/ 10 w 46"/>
                <a:gd name="T85" fmla="*/ 103 h 276"/>
                <a:gd name="T86" fmla="*/ 16 w 46"/>
                <a:gd name="T87" fmla="*/ 99 h 276"/>
                <a:gd name="T88" fmla="*/ 24 w 46"/>
                <a:gd name="T89" fmla="*/ 97 h 276"/>
                <a:gd name="T90" fmla="*/ 24 w 46"/>
                <a:gd name="T91" fmla="*/ 9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" h="276">
                  <a:moveTo>
                    <a:pt x="0" y="22"/>
                  </a:moveTo>
                  <a:lnTo>
                    <a:pt x="0" y="22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30"/>
                  </a:lnTo>
                  <a:lnTo>
                    <a:pt x="40" y="38"/>
                  </a:lnTo>
                  <a:lnTo>
                    <a:pt x="32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14" y="42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24" y="97"/>
                  </a:moveTo>
                  <a:lnTo>
                    <a:pt x="24" y="97"/>
                  </a:lnTo>
                  <a:lnTo>
                    <a:pt x="32" y="99"/>
                  </a:lnTo>
                  <a:lnTo>
                    <a:pt x="38" y="103"/>
                  </a:lnTo>
                  <a:lnTo>
                    <a:pt x="42" y="109"/>
                  </a:lnTo>
                  <a:lnTo>
                    <a:pt x="42" y="117"/>
                  </a:lnTo>
                  <a:lnTo>
                    <a:pt x="42" y="257"/>
                  </a:lnTo>
                  <a:lnTo>
                    <a:pt x="42" y="257"/>
                  </a:lnTo>
                  <a:lnTo>
                    <a:pt x="42" y="265"/>
                  </a:lnTo>
                  <a:lnTo>
                    <a:pt x="36" y="272"/>
                  </a:lnTo>
                  <a:lnTo>
                    <a:pt x="30" y="276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16" y="276"/>
                  </a:lnTo>
                  <a:lnTo>
                    <a:pt x="10" y="272"/>
                  </a:lnTo>
                  <a:lnTo>
                    <a:pt x="6" y="265"/>
                  </a:lnTo>
                  <a:lnTo>
                    <a:pt x="4" y="25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6" y="109"/>
                  </a:lnTo>
                  <a:lnTo>
                    <a:pt x="10" y="103"/>
                  </a:lnTo>
                  <a:lnTo>
                    <a:pt x="16" y="99"/>
                  </a:lnTo>
                  <a:lnTo>
                    <a:pt x="24" y="97"/>
                  </a:lnTo>
                  <a:lnTo>
                    <a:pt x="2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563AB755-7481-4450-9588-3AF73993D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3399"/>
              <a:ext cx="165" cy="179"/>
            </a:xfrm>
            <a:custGeom>
              <a:avLst/>
              <a:gdLst>
                <a:gd name="T0" fmla="*/ 0 w 165"/>
                <a:gd name="T1" fmla="*/ 20 h 179"/>
                <a:gd name="T2" fmla="*/ 6 w 165"/>
                <a:gd name="T3" fmla="*/ 6 h 179"/>
                <a:gd name="T4" fmla="*/ 20 w 165"/>
                <a:gd name="T5" fmla="*/ 0 h 179"/>
                <a:gd name="T6" fmla="*/ 26 w 165"/>
                <a:gd name="T7" fmla="*/ 2 h 179"/>
                <a:gd name="T8" fmla="*/ 36 w 165"/>
                <a:gd name="T9" fmla="*/ 12 h 179"/>
                <a:gd name="T10" fmla="*/ 38 w 165"/>
                <a:gd name="T11" fmla="*/ 28 h 179"/>
                <a:gd name="T12" fmla="*/ 48 w 165"/>
                <a:gd name="T13" fmla="*/ 16 h 179"/>
                <a:gd name="T14" fmla="*/ 77 w 165"/>
                <a:gd name="T15" fmla="*/ 2 h 179"/>
                <a:gd name="T16" fmla="*/ 95 w 165"/>
                <a:gd name="T17" fmla="*/ 0 h 179"/>
                <a:gd name="T18" fmla="*/ 123 w 165"/>
                <a:gd name="T19" fmla="*/ 4 h 179"/>
                <a:gd name="T20" fmla="*/ 145 w 165"/>
                <a:gd name="T21" fmla="*/ 16 h 179"/>
                <a:gd name="T22" fmla="*/ 153 w 165"/>
                <a:gd name="T23" fmla="*/ 26 h 179"/>
                <a:gd name="T24" fmla="*/ 163 w 165"/>
                <a:gd name="T25" fmla="*/ 54 h 179"/>
                <a:gd name="T26" fmla="*/ 165 w 165"/>
                <a:gd name="T27" fmla="*/ 160 h 179"/>
                <a:gd name="T28" fmla="*/ 163 w 165"/>
                <a:gd name="T29" fmla="*/ 168 h 179"/>
                <a:gd name="T30" fmla="*/ 153 w 165"/>
                <a:gd name="T31" fmla="*/ 179 h 179"/>
                <a:gd name="T32" fmla="*/ 145 w 165"/>
                <a:gd name="T33" fmla="*/ 179 h 179"/>
                <a:gd name="T34" fmla="*/ 131 w 165"/>
                <a:gd name="T35" fmla="*/ 175 h 179"/>
                <a:gd name="T36" fmla="*/ 125 w 165"/>
                <a:gd name="T37" fmla="*/ 160 h 179"/>
                <a:gd name="T38" fmla="*/ 125 w 165"/>
                <a:gd name="T39" fmla="*/ 82 h 179"/>
                <a:gd name="T40" fmla="*/ 123 w 165"/>
                <a:gd name="T41" fmla="*/ 60 h 179"/>
                <a:gd name="T42" fmla="*/ 115 w 165"/>
                <a:gd name="T43" fmla="*/ 44 h 179"/>
                <a:gd name="T44" fmla="*/ 109 w 165"/>
                <a:gd name="T45" fmla="*/ 40 h 179"/>
                <a:gd name="T46" fmla="*/ 97 w 165"/>
                <a:gd name="T47" fmla="*/ 34 h 179"/>
                <a:gd name="T48" fmla="*/ 87 w 165"/>
                <a:gd name="T49" fmla="*/ 34 h 179"/>
                <a:gd name="T50" fmla="*/ 65 w 165"/>
                <a:gd name="T51" fmla="*/ 40 h 179"/>
                <a:gd name="T52" fmla="*/ 48 w 165"/>
                <a:gd name="T53" fmla="*/ 56 h 179"/>
                <a:gd name="T54" fmla="*/ 44 w 165"/>
                <a:gd name="T55" fmla="*/ 66 h 179"/>
                <a:gd name="T56" fmla="*/ 38 w 165"/>
                <a:gd name="T57" fmla="*/ 96 h 179"/>
                <a:gd name="T58" fmla="*/ 38 w 165"/>
                <a:gd name="T59" fmla="*/ 160 h 179"/>
                <a:gd name="T60" fmla="*/ 32 w 165"/>
                <a:gd name="T61" fmla="*/ 175 h 179"/>
                <a:gd name="T62" fmla="*/ 20 w 165"/>
                <a:gd name="T63" fmla="*/ 179 h 179"/>
                <a:gd name="T64" fmla="*/ 12 w 165"/>
                <a:gd name="T65" fmla="*/ 179 h 179"/>
                <a:gd name="T66" fmla="*/ 2 w 165"/>
                <a:gd name="T67" fmla="*/ 168 h 179"/>
                <a:gd name="T68" fmla="*/ 0 w 165"/>
                <a:gd name="T69" fmla="*/ 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79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8" y="16"/>
                  </a:lnTo>
                  <a:lnTo>
                    <a:pt x="62" y="8"/>
                  </a:lnTo>
                  <a:lnTo>
                    <a:pt x="7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9" y="2"/>
                  </a:lnTo>
                  <a:lnTo>
                    <a:pt x="123" y="4"/>
                  </a:lnTo>
                  <a:lnTo>
                    <a:pt x="135" y="10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53" y="26"/>
                  </a:lnTo>
                  <a:lnTo>
                    <a:pt x="159" y="40"/>
                  </a:lnTo>
                  <a:lnTo>
                    <a:pt x="163" y="54"/>
                  </a:lnTo>
                  <a:lnTo>
                    <a:pt x="165" y="72"/>
                  </a:lnTo>
                  <a:lnTo>
                    <a:pt x="165" y="160"/>
                  </a:lnTo>
                  <a:lnTo>
                    <a:pt x="165" y="160"/>
                  </a:lnTo>
                  <a:lnTo>
                    <a:pt x="163" y="168"/>
                  </a:lnTo>
                  <a:lnTo>
                    <a:pt x="159" y="175"/>
                  </a:lnTo>
                  <a:lnTo>
                    <a:pt x="153" y="179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37" y="179"/>
                  </a:lnTo>
                  <a:lnTo>
                    <a:pt x="131" y="175"/>
                  </a:lnTo>
                  <a:lnTo>
                    <a:pt x="127" y="168"/>
                  </a:lnTo>
                  <a:lnTo>
                    <a:pt x="125" y="160"/>
                  </a:lnTo>
                  <a:lnTo>
                    <a:pt x="125" y="82"/>
                  </a:lnTo>
                  <a:lnTo>
                    <a:pt x="125" y="82"/>
                  </a:lnTo>
                  <a:lnTo>
                    <a:pt x="125" y="70"/>
                  </a:lnTo>
                  <a:lnTo>
                    <a:pt x="123" y="60"/>
                  </a:lnTo>
                  <a:lnTo>
                    <a:pt x="121" y="52"/>
                  </a:lnTo>
                  <a:lnTo>
                    <a:pt x="115" y="44"/>
                  </a:lnTo>
                  <a:lnTo>
                    <a:pt x="115" y="44"/>
                  </a:lnTo>
                  <a:lnTo>
                    <a:pt x="109" y="40"/>
                  </a:lnTo>
                  <a:lnTo>
                    <a:pt x="103" y="36"/>
                  </a:lnTo>
                  <a:lnTo>
                    <a:pt x="97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75" y="36"/>
                  </a:lnTo>
                  <a:lnTo>
                    <a:pt x="65" y="40"/>
                  </a:lnTo>
                  <a:lnTo>
                    <a:pt x="54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4" y="66"/>
                  </a:lnTo>
                  <a:lnTo>
                    <a:pt x="40" y="76"/>
                  </a:lnTo>
                  <a:lnTo>
                    <a:pt x="38" y="96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6" y="168"/>
                  </a:lnTo>
                  <a:lnTo>
                    <a:pt x="32" y="175"/>
                  </a:lnTo>
                  <a:lnTo>
                    <a:pt x="26" y="179"/>
                  </a:lnTo>
                  <a:lnTo>
                    <a:pt x="20" y="179"/>
                  </a:lnTo>
                  <a:lnTo>
                    <a:pt x="20" y="179"/>
                  </a:lnTo>
                  <a:lnTo>
                    <a:pt x="12" y="179"/>
                  </a:lnTo>
                  <a:lnTo>
                    <a:pt x="6" y="175"/>
                  </a:lnTo>
                  <a:lnTo>
                    <a:pt x="2" y="168"/>
                  </a:lnTo>
                  <a:lnTo>
                    <a:pt x="0" y="16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FCB6B584-08F5-4BA9-B2FD-10B048FB9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7" y="3399"/>
              <a:ext cx="165" cy="265"/>
            </a:xfrm>
            <a:custGeom>
              <a:avLst/>
              <a:gdLst>
                <a:gd name="T0" fmla="*/ 28 w 165"/>
                <a:gd name="T1" fmla="*/ 213 h 265"/>
                <a:gd name="T2" fmla="*/ 38 w 165"/>
                <a:gd name="T3" fmla="*/ 217 h 265"/>
                <a:gd name="T4" fmla="*/ 51 w 165"/>
                <a:gd name="T5" fmla="*/ 223 h 265"/>
                <a:gd name="T6" fmla="*/ 83 w 165"/>
                <a:gd name="T7" fmla="*/ 233 h 265"/>
                <a:gd name="T8" fmla="*/ 93 w 165"/>
                <a:gd name="T9" fmla="*/ 231 h 265"/>
                <a:gd name="T10" fmla="*/ 109 w 165"/>
                <a:gd name="T11" fmla="*/ 225 h 265"/>
                <a:gd name="T12" fmla="*/ 115 w 165"/>
                <a:gd name="T13" fmla="*/ 221 h 265"/>
                <a:gd name="T14" fmla="*/ 123 w 165"/>
                <a:gd name="T15" fmla="*/ 207 h 265"/>
                <a:gd name="T16" fmla="*/ 127 w 165"/>
                <a:gd name="T17" fmla="*/ 189 h 265"/>
                <a:gd name="T18" fmla="*/ 127 w 165"/>
                <a:gd name="T19" fmla="*/ 164 h 265"/>
                <a:gd name="T20" fmla="*/ 105 w 165"/>
                <a:gd name="T21" fmla="*/ 177 h 265"/>
                <a:gd name="T22" fmla="*/ 79 w 165"/>
                <a:gd name="T23" fmla="*/ 179 h 265"/>
                <a:gd name="T24" fmla="*/ 63 w 165"/>
                <a:gd name="T25" fmla="*/ 177 h 265"/>
                <a:gd name="T26" fmla="*/ 34 w 165"/>
                <a:gd name="T27" fmla="*/ 164 h 265"/>
                <a:gd name="T28" fmla="*/ 24 w 165"/>
                <a:gd name="T29" fmla="*/ 156 h 265"/>
                <a:gd name="T30" fmla="*/ 6 w 165"/>
                <a:gd name="T31" fmla="*/ 126 h 265"/>
                <a:gd name="T32" fmla="*/ 0 w 165"/>
                <a:gd name="T33" fmla="*/ 90 h 265"/>
                <a:gd name="T34" fmla="*/ 0 w 165"/>
                <a:gd name="T35" fmla="*/ 72 h 265"/>
                <a:gd name="T36" fmla="*/ 12 w 165"/>
                <a:gd name="T37" fmla="*/ 38 h 265"/>
                <a:gd name="T38" fmla="*/ 22 w 165"/>
                <a:gd name="T39" fmla="*/ 24 h 265"/>
                <a:gd name="T40" fmla="*/ 47 w 165"/>
                <a:gd name="T41" fmla="*/ 8 h 265"/>
                <a:gd name="T42" fmla="*/ 79 w 165"/>
                <a:gd name="T43" fmla="*/ 0 h 265"/>
                <a:gd name="T44" fmla="*/ 93 w 165"/>
                <a:gd name="T45" fmla="*/ 2 h 265"/>
                <a:gd name="T46" fmla="*/ 117 w 165"/>
                <a:gd name="T47" fmla="*/ 10 h 265"/>
                <a:gd name="T48" fmla="*/ 127 w 165"/>
                <a:gd name="T49" fmla="*/ 14 h 265"/>
                <a:gd name="T50" fmla="*/ 133 w 165"/>
                <a:gd name="T51" fmla="*/ 4 h 265"/>
                <a:gd name="T52" fmla="*/ 145 w 165"/>
                <a:gd name="T53" fmla="*/ 0 h 265"/>
                <a:gd name="T54" fmla="*/ 153 w 165"/>
                <a:gd name="T55" fmla="*/ 2 h 265"/>
                <a:gd name="T56" fmla="*/ 163 w 165"/>
                <a:gd name="T57" fmla="*/ 12 h 265"/>
                <a:gd name="T58" fmla="*/ 165 w 165"/>
                <a:gd name="T59" fmla="*/ 181 h 265"/>
                <a:gd name="T60" fmla="*/ 163 w 165"/>
                <a:gd name="T61" fmla="*/ 201 h 265"/>
                <a:gd name="T62" fmla="*/ 151 w 165"/>
                <a:gd name="T63" fmla="*/ 233 h 265"/>
                <a:gd name="T64" fmla="*/ 141 w 165"/>
                <a:gd name="T65" fmla="*/ 245 h 265"/>
                <a:gd name="T66" fmla="*/ 117 w 165"/>
                <a:gd name="T67" fmla="*/ 259 h 265"/>
                <a:gd name="T68" fmla="*/ 83 w 165"/>
                <a:gd name="T69" fmla="*/ 265 h 265"/>
                <a:gd name="T70" fmla="*/ 63 w 165"/>
                <a:gd name="T71" fmla="*/ 263 h 265"/>
                <a:gd name="T72" fmla="*/ 38 w 165"/>
                <a:gd name="T73" fmla="*/ 257 h 265"/>
                <a:gd name="T74" fmla="*/ 20 w 165"/>
                <a:gd name="T75" fmla="*/ 247 h 265"/>
                <a:gd name="T76" fmla="*/ 12 w 165"/>
                <a:gd name="T77" fmla="*/ 231 h 265"/>
                <a:gd name="T78" fmla="*/ 14 w 165"/>
                <a:gd name="T79" fmla="*/ 223 h 265"/>
                <a:gd name="T80" fmla="*/ 22 w 165"/>
                <a:gd name="T81" fmla="*/ 215 h 265"/>
                <a:gd name="T82" fmla="*/ 28 w 165"/>
                <a:gd name="T83" fmla="*/ 213 h 265"/>
                <a:gd name="T84" fmla="*/ 127 w 165"/>
                <a:gd name="T85" fmla="*/ 50 h 265"/>
                <a:gd name="T86" fmla="*/ 119 w 165"/>
                <a:gd name="T87" fmla="*/ 44 h 265"/>
                <a:gd name="T88" fmla="*/ 99 w 165"/>
                <a:gd name="T89" fmla="*/ 36 h 265"/>
                <a:gd name="T90" fmla="*/ 85 w 165"/>
                <a:gd name="T91" fmla="*/ 34 h 265"/>
                <a:gd name="T92" fmla="*/ 67 w 165"/>
                <a:gd name="T93" fmla="*/ 38 h 265"/>
                <a:gd name="T94" fmla="*/ 53 w 165"/>
                <a:gd name="T95" fmla="*/ 48 h 265"/>
                <a:gd name="T96" fmla="*/ 47 w 165"/>
                <a:gd name="T97" fmla="*/ 56 h 265"/>
                <a:gd name="T98" fmla="*/ 41 w 165"/>
                <a:gd name="T99" fmla="*/ 78 h 265"/>
                <a:gd name="T100" fmla="*/ 38 w 165"/>
                <a:gd name="T101" fmla="*/ 90 h 265"/>
                <a:gd name="T102" fmla="*/ 43 w 165"/>
                <a:gd name="T103" fmla="*/ 114 h 265"/>
                <a:gd name="T104" fmla="*/ 53 w 165"/>
                <a:gd name="T105" fmla="*/ 132 h 265"/>
                <a:gd name="T106" fmla="*/ 59 w 165"/>
                <a:gd name="T107" fmla="*/ 138 h 265"/>
                <a:gd name="T108" fmla="*/ 75 w 165"/>
                <a:gd name="T109" fmla="*/ 146 h 265"/>
                <a:gd name="T110" fmla="*/ 85 w 165"/>
                <a:gd name="T111" fmla="*/ 146 h 265"/>
                <a:gd name="T112" fmla="*/ 107 w 165"/>
                <a:gd name="T113" fmla="*/ 142 h 265"/>
                <a:gd name="T114" fmla="*/ 127 w 165"/>
                <a:gd name="T115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5" h="265">
                  <a:moveTo>
                    <a:pt x="28" y="213"/>
                  </a:moveTo>
                  <a:lnTo>
                    <a:pt x="28" y="213"/>
                  </a:lnTo>
                  <a:lnTo>
                    <a:pt x="34" y="215"/>
                  </a:lnTo>
                  <a:lnTo>
                    <a:pt x="38" y="217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67" y="231"/>
                  </a:lnTo>
                  <a:lnTo>
                    <a:pt x="83" y="233"/>
                  </a:lnTo>
                  <a:lnTo>
                    <a:pt x="83" y="233"/>
                  </a:lnTo>
                  <a:lnTo>
                    <a:pt x="93" y="231"/>
                  </a:lnTo>
                  <a:lnTo>
                    <a:pt x="103" y="229"/>
                  </a:lnTo>
                  <a:lnTo>
                    <a:pt x="109" y="225"/>
                  </a:lnTo>
                  <a:lnTo>
                    <a:pt x="115" y="221"/>
                  </a:lnTo>
                  <a:lnTo>
                    <a:pt x="115" y="221"/>
                  </a:lnTo>
                  <a:lnTo>
                    <a:pt x="121" y="213"/>
                  </a:lnTo>
                  <a:lnTo>
                    <a:pt x="123" y="207"/>
                  </a:lnTo>
                  <a:lnTo>
                    <a:pt x="125" y="199"/>
                  </a:lnTo>
                  <a:lnTo>
                    <a:pt x="127" y="189"/>
                  </a:lnTo>
                  <a:lnTo>
                    <a:pt x="127" y="164"/>
                  </a:lnTo>
                  <a:lnTo>
                    <a:pt x="127" y="164"/>
                  </a:lnTo>
                  <a:lnTo>
                    <a:pt x="115" y="170"/>
                  </a:lnTo>
                  <a:lnTo>
                    <a:pt x="105" y="177"/>
                  </a:lnTo>
                  <a:lnTo>
                    <a:pt x="93" y="179"/>
                  </a:lnTo>
                  <a:lnTo>
                    <a:pt x="79" y="179"/>
                  </a:lnTo>
                  <a:lnTo>
                    <a:pt x="79" y="179"/>
                  </a:lnTo>
                  <a:lnTo>
                    <a:pt x="63" y="177"/>
                  </a:lnTo>
                  <a:lnTo>
                    <a:pt x="49" y="172"/>
                  </a:lnTo>
                  <a:lnTo>
                    <a:pt x="34" y="164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12" y="142"/>
                  </a:lnTo>
                  <a:lnTo>
                    <a:pt x="6" y="126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12" y="3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14"/>
                  </a:lnTo>
                  <a:lnTo>
                    <a:pt x="47" y="8"/>
                  </a:lnTo>
                  <a:lnTo>
                    <a:pt x="61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93" y="2"/>
                  </a:lnTo>
                  <a:lnTo>
                    <a:pt x="105" y="4"/>
                  </a:lnTo>
                  <a:lnTo>
                    <a:pt x="117" y="10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9" y="10"/>
                  </a:lnTo>
                  <a:lnTo>
                    <a:pt x="133" y="4"/>
                  </a:lnTo>
                  <a:lnTo>
                    <a:pt x="139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3" y="2"/>
                  </a:lnTo>
                  <a:lnTo>
                    <a:pt x="159" y="6"/>
                  </a:lnTo>
                  <a:lnTo>
                    <a:pt x="163" y="12"/>
                  </a:lnTo>
                  <a:lnTo>
                    <a:pt x="165" y="20"/>
                  </a:lnTo>
                  <a:lnTo>
                    <a:pt x="165" y="181"/>
                  </a:lnTo>
                  <a:lnTo>
                    <a:pt x="165" y="181"/>
                  </a:lnTo>
                  <a:lnTo>
                    <a:pt x="163" y="201"/>
                  </a:lnTo>
                  <a:lnTo>
                    <a:pt x="159" y="219"/>
                  </a:lnTo>
                  <a:lnTo>
                    <a:pt x="151" y="233"/>
                  </a:lnTo>
                  <a:lnTo>
                    <a:pt x="141" y="245"/>
                  </a:lnTo>
                  <a:lnTo>
                    <a:pt x="141" y="245"/>
                  </a:lnTo>
                  <a:lnTo>
                    <a:pt x="129" y="253"/>
                  </a:lnTo>
                  <a:lnTo>
                    <a:pt x="117" y="259"/>
                  </a:lnTo>
                  <a:lnTo>
                    <a:pt x="101" y="263"/>
                  </a:lnTo>
                  <a:lnTo>
                    <a:pt x="83" y="265"/>
                  </a:lnTo>
                  <a:lnTo>
                    <a:pt x="83" y="265"/>
                  </a:lnTo>
                  <a:lnTo>
                    <a:pt x="63" y="263"/>
                  </a:lnTo>
                  <a:lnTo>
                    <a:pt x="51" y="261"/>
                  </a:lnTo>
                  <a:lnTo>
                    <a:pt x="38" y="257"/>
                  </a:lnTo>
                  <a:lnTo>
                    <a:pt x="28" y="253"/>
                  </a:lnTo>
                  <a:lnTo>
                    <a:pt x="20" y="247"/>
                  </a:lnTo>
                  <a:lnTo>
                    <a:pt x="14" y="239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4" y="223"/>
                  </a:lnTo>
                  <a:lnTo>
                    <a:pt x="16" y="219"/>
                  </a:lnTo>
                  <a:lnTo>
                    <a:pt x="22" y="215"/>
                  </a:lnTo>
                  <a:lnTo>
                    <a:pt x="28" y="213"/>
                  </a:lnTo>
                  <a:lnTo>
                    <a:pt x="28" y="213"/>
                  </a:lnTo>
                  <a:close/>
                  <a:moveTo>
                    <a:pt x="127" y="132"/>
                  </a:moveTo>
                  <a:lnTo>
                    <a:pt x="127" y="50"/>
                  </a:lnTo>
                  <a:lnTo>
                    <a:pt x="127" y="50"/>
                  </a:lnTo>
                  <a:lnTo>
                    <a:pt x="119" y="44"/>
                  </a:lnTo>
                  <a:lnTo>
                    <a:pt x="109" y="40"/>
                  </a:lnTo>
                  <a:lnTo>
                    <a:pt x="99" y="36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75" y="34"/>
                  </a:lnTo>
                  <a:lnTo>
                    <a:pt x="67" y="38"/>
                  </a:lnTo>
                  <a:lnTo>
                    <a:pt x="59" y="42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47" y="56"/>
                  </a:lnTo>
                  <a:lnTo>
                    <a:pt x="43" y="66"/>
                  </a:lnTo>
                  <a:lnTo>
                    <a:pt x="41" y="78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41" y="102"/>
                  </a:lnTo>
                  <a:lnTo>
                    <a:pt x="43" y="114"/>
                  </a:lnTo>
                  <a:lnTo>
                    <a:pt x="47" y="124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9" y="138"/>
                  </a:lnTo>
                  <a:lnTo>
                    <a:pt x="65" y="142"/>
                  </a:lnTo>
                  <a:lnTo>
                    <a:pt x="75" y="146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97" y="146"/>
                  </a:lnTo>
                  <a:lnTo>
                    <a:pt x="107" y="142"/>
                  </a:lnTo>
                  <a:lnTo>
                    <a:pt x="117" y="138"/>
                  </a:lnTo>
                  <a:lnTo>
                    <a:pt x="127" y="132"/>
                  </a:lnTo>
                  <a:lnTo>
                    <a:pt x="127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1FE4CDF3-E714-446C-B788-5EFBB7D0D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3399"/>
              <a:ext cx="183" cy="179"/>
            </a:xfrm>
            <a:custGeom>
              <a:avLst/>
              <a:gdLst>
                <a:gd name="T0" fmla="*/ 26 w 183"/>
                <a:gd name="T1" fmla="*/ 26 h 179"/>
                <a:gd name="T2" fmla="*/ 56 w 183"/>
                <a:gd name="T3" fmla="*/ 8 h 179"/>
                <a:gd name="T4" fmla="*/ 92 w 183"/>
                <a:gd name="T5" fmla="*/ 0 h 179"/>
                <a:gd name="T6" fmla="*/ 111 w 183"/>
                <a:gd name="T7" fmla="*/ 2 h 179"/>
                <a:gd name="T8" fmla="*/ 143 w 183"/>
                <a:gd name="T9" fmla="*/ 16 h 179"/>
                <a:gd name="T10" fmla="*/ 157 w 183"/>
                <a:gd name="T11" fmla="*/ 26 h 179"/>
                <a:gd name="T12" fmla="*/ 177 w 183"/>
                <a:gd name="T13" fmla="*/ 54 h 179"/>
                <a:gd name="T14" fmla="*/ 183 w 183"/>
                <a:gd name="T15" fmla="*/ 90 h 179"/>
                <a:gd name="T16" fmla="*/ 183 w 183"/>
                <a:gd name="T17" fmla="*/ 108 h 179"/>
                <a:gd name="T18" fmla="*/ 169 w 183"/>
                <a:gd name="T19" fmla="*/ 142 h 179"/>
                <a:gd name="T20" fmla="*/ 157 w 183"/>
                <a:gd name="T21" fmla="*/ 154 h 179"/>
                <a:gd name="T22" fmla="*/ 129 w 183"/>
                <a:gd name="T23" fmla="*/ 172 h 179"/>
                <a:gd name="T24" fmla="*/ 92 w 183"/>
                <a:gd name="T25" fmla="*/ 179 h 179"/>
                <a:gd name="T26" fmla="*/ 72 w 183"/>
                <a:gd name="T27" fmla="*/ 179 h 179"/>
                <a:gd name="T28" fmla="*/ 40 w 183"/>
                <a:gd name="T29" fmla="*/ 164 h 179"/>
                <a:gd name="T30" fmla="*/ 26 w 183"/>
                <a:gd name="T31" fmla="*/ 154 h 179"/>
                <a:gd name="T32" fmla="*/ 6 w 183"/>
                <a:gd name="T33" fmla="*/ 126 h 179"/>
                <a:gd name="T34" fmla="*/ 0 w 183"/>
                <a:gd name="T35" fmla="*/ 90 h 179"/>
                <a:gd name="T36" fmla="*/ 2 w 183"/>
                <a:gd name="T37" fmla="*/ 70 h 179"/>
                <a:gd name="T38" fmla="*/ 16 w 183"/>
                <a:gd name="T39" fmla="*/ 38 h 179"/>
                <a:gd name="T40" fmla="*/ 26 w 183"/>
                <a:gd name="T41" fmla="*/ 26 h 179"/>
                <a:gd name="T42" fmla="*/ 52 w 183"/>
                <a:gd name="T43" fmla="*/ 130 h 179"/>
                <a:gd name="T44" fmla="*/ 70 w 183"/>
                <a:gd name="T45" fmla="*/ 142 h 179"/>
                <a:gd name="T46" fmla="*/ 92 w 183"/>
                <a:gd name="T47" fmla="*/ 146 h 179"/>
                <a:gd name="T48" fmla="*/ 103 w 183"/>
                <a:gd name="T49" fmla="*/ 146 h 179"/>
                <a:gd name="T50" fmla="*/ 123 w 183"/>
                <a:gd name="T51" fmla="*/ 136 h 179"/>
                <a:gd name="T52" fmla="*/ 131 w 183"/>
                <a:gd name="T53" fmla="*/ 130 h 179"/>
                <a:gd name="T54" fmla="*/ 141 w 183"/>
                <a:gd name="T55" fmla="*/ 112 h 179"/>
                <a:gd name="T56" fmla="*/ 145 w 183"/>
                <a:gd name="T57" fmla="*/ 90 h 179"/>
                <a:gd name="T58" fmla="*/ 145 w 183"/>
                <a:gd name="T59" fmla="*/ 78 h 179"/>
                <a:gd name="T60" fmla="*/ 137 w 183"/>
                <a:gd name="T61" fmla="*/ 58 h 179"/>
                <a:gd name="T62" fmla="*/ 131 w 183"/>
                <a:gd name="T63" fmla="*/ 50 h 179"/>
                <a:gd name="T64" fmla="*/ 113 w 183"/>
                <a:gd name="T65" fmla="*/ 38 h 179"/>
                <a:gd name="T66" fmla="*/ 92 w 183"/>
                <a:gd name="T67" fmla="*/ 34 h 179"/>
                <a:gd name="T68" fmla="*/ 80 w 183"/>
                <a:gd name="T69" fmla="*/ 34 h 179"/>
                <a:gd name="T70" fmla="*/ 60 w 183"/>
                <a:gd name="T71" fmla="*/ 42 h 179"/>
                <a:gd name="T72" fmla="*/ 52 w 183"/>
                <a:gd name="T73" fmla="*/ 50 h 179"/>
                <a:gd name="T74" fmla="*/ 42 w 183"/>
                <a:gd name="T75" fmla="*/ 68 h 179"/>
                <a:gd name="T76" fmla="*/ 38 w 183"/>
                <a:gd name="T77" fmla="*/ 90 h 179"/>
                <a:gd name="T78" fmla="*/ 40 w 183"/>
                <a:gd name="T79" fmla="*/ 102 h 179"/>
                <a:gd name="T80" fmla="*/ 46 w 183"/>
                <a:gd name="T81" fmla="*/ 122 h 179"/>
                <a:gd name="T82" fmla="*/ 52 w 183"/>
                <a:gd name="T83" fmla="*/ 13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" h="179">
                  <a:moveTo>
                    <a:pt x="26" y="26"/>
                  </a:moveTo>
                  <a:lnTo>
                    <a:pt x="26" y="2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2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2"/>
                  </a:lnTo>
                  <a:lnTo>
                    <a:pt x="129" y="8"/>
                  </a:lnTo>
                  <a:lnTo>
                    <a:pt x="143" y="1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69" y="38"/>
                  </a:lnTo>
                  <a:lnTo>
                    <a:pt x="177" y="54"/>
                  </a:lnTo>
                  <a:lnTo>
                    <a:pt x="183" y="70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3" y="108"/>
                  </a:lnTo>
                  <a:lnTo>
                    <a:pt x="177" y="126"/>
                  </a:lnTo>
                  <a:lnTo>
                    <a:pt x="169" y="142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45" y="164"/>
                  </a:lnTo>
                  <a:lnTo>
                    <a:pt x="129" y="172"/>
                  </a:lnTo>
                  <a:lnTo>
                    <a:pt x="111" y="179"/>
                  </a:lnTo>
                  <a:lnTo>
                    <a:pt x="92" y="179"/>
                  </a:lnTo>
                  <a:lnTo>
                    <a:pt x="92" y="179"/>
                  </a:lnTo>
                  <a:lnTo>
                    <a:pt x="72" y="179"/>
                  </a:lnTo>
                  <a:lnTo>
                    <a:pt x="56" y="172"/>
                  </a:lnTo>
                  <a:lnTo>
                    <a:pt x="40" y="16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16" y="142"/>
                  </a:lnTo>
                  <a:lnTo>
                    <a:pt x="6" y="126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70"/>
                  </a:lnTo>
                  <a:lnTo>
                    <a:pt x="6" y="54"/>
                  </a:lnTo>
                  <a:lnTo>
                    <a:pt x="16" y="38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52" y="130"/>
                  </a:moveTo>
                  <a:lnTo>
                    <a:pt x="52" y="130"/>
                  </a:lnTo>
                  <a:lnTo>
                    <a:pt x="60" y="136"/>
                  </a:lnTo>
                  <a:lnTo>
                    <a:pt x="70" y="142"/>
                  </a:lnTo>
                  <a:lnTo>
                    <a:pt x="80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103" y="146"/>
                  </a:lnTo>
                  <a:lnTo>
                    <a:pt x="113" y="142"/>
                  </a:lnTo>
                  <a:lnTo>
                    <a:pt x="123" y="136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7" y="122"/>
                  </a:lnTo>
                  <a:lnTo>
                    <a:pt x="141" y="112"/>
                  </a:lnTo>
                  <a:lnTo>
                    <a:pt x="145" y="102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78"/>
                  </a:lnTo>
                  <a:lnTo>
                    <a:pt x="141" y="68"/>
                  </a:lnTo>
                  <a:lnTo>
                    <a:pt x="137" y="58"/>
                  </a:lnTo>
                  <a:lnTo>
                    <a:pt x="131" y="50"/>
                  </a:lnTo>
                  <a:lnTo>
                    <a:pt x="131" y="50"/>
                  </a:lnTo>
                  <a:lnTo>
                    <a:pt x="123" y="42"/>
                  </a:lnTo>
                  <a:lnTo>
                    <a:pt x="113" y="38"/>
                  </a:lnTo>
                  <a:lnTo>
                    <a:pt x="103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80" y="34"/>
                  </a:lnTo>
                  <a:lnTo>
                    <a:pt x="70" y="38"/>
                  </a:lnTo>
                  <a:lnTo>
                    <a:pt x="60" y="42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46" y="58"/>
                  </a:lnTo>
                  <a:lnTo>
                    <a:pt x="42" y="68"/>
                  </a:lnTo>
                  <a:lnTo>
                    <a:pt x="40" y="78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40" y="102"/>
                  </a:lnTo>
                  <a:lnTo>
                    <a:pt x="42" y="112"/>
                  </a:lnTo>
                  <a:lnTo>
                    <a:pt x="46" y="122"/>
                  </a:lnTo>
                  <a:lnTo>
                    <a:pt x="52" y="130"/>
                  </a:lnTo>
                  <a:lnTo>
                    <a:pt x="52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CF68FA3D-8701-42CC-B28F-862552A55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3399"/>
              <a:ext cx="165" cy="179"/>
            </a:xfrm>
            <a:custGeom>
              <a:avLst/>
              <a:gdLst>
                <a:gd name="T0" fmla="*/ 0 w 165"/>
                <a:gd name="T1" fmla="*/ 20 h 179"/>
                <a:gd name="T2" fmla="*/ 6 w 165"/>
                <a:gd name="T3" fmla="*/ 6 h 179"/>
                <a:gd name="T4" fmla="*/ 18 w 165"/>
                <a:gd name="T5" fmla="*/ 0 h 179"/>
                <a:gd name="T6" fmla="*/ 26 w 165"/>
                <a:gd name="T7" fmla="*/ 2 h 179"/>
                <a:gd name="T8" fmla="*/ 36 w 165"/>
                <a:gd name="T9" fmla="*/ 12 h 179"/>
                <a:gd name="T10" fmla="*/ 38 w 165"/>
                <a:gd name="T11" fmla="*/ 28 h 179"/>
                <a:gd name="T12" fmla="*/ 48 w 165"/>
                <a:gd name="T13" fmla="*/ 16 h 179"/>
                <a:gd name="T14" fmla="*/ 77 w 165"/>
                <a:gd name="T15" fmla="*/ 2 h 179"/>
                <a:gd name="T16" fmla="*/ 95 w 165"/>
                <a:gd name="T17" fmla="*/ 0 h 179"/>
                <a:gd name="T18" fmla="*/ 121 w 165"/>
                <a:gd name="T19" fmla="*/ 4 h 179"/>
                <a:gd name="T20" fmla="*/ 145 w 165"/>
                <a:gd name="T21" fmla="*/ 16 h 179"/>
                <a:gd name="T22" fmla="*/ 153 w 165"/>
                <a:gd name="T23" fmla="*/ 26 h 179"/>
                <a:gd name="T24" fmla="*/ 163 w 165"/>
                <a:gd name="T25" fmla="*/ 54 h 179"/>
                <a:gd name="T26" fmla="*/ 165 w 165"/>
                <a:gd name="T27" fmla="*/ 160 h 179"/>
                <a:gd name="T28" fmla="*/ 163 w 165"/>
                <a:gd name="T29" fmla="*/ 168 h 179"/>
                <a:gd name="T30" fmla="*/ 153 w 165"/>
                <a:gd name="T31" fmla="*/ 179 h 179"/>
                <a:gd name="T32" fmla="*/ 145 w 165"/>
                <a:gd name="T33" fmla="*/ 179 h 179"/>
                <a:gd name="T34" fmla="*/ 131 w 165"/>
                <a:gd name="T35" fmla="*/ 175 h 179"/>
                <a:gd name="T36" fmla="*/ 125 w 165"/>
                <a:gd name="T37" fmla="*/ 160 h 179"/>
                <a:gd name="T38" fmla="*/ 125 w 165"/>
                <a:gd name="T39" fmla="*/ 82 h 179"/>
                <a:gd name="T40" fmla="*/ 123 w 165"/>
                <a:gd name="T41" fmla="*/ 60 h 179"/>
                <a:gd name="T42" fmla="*/ 115 w 165"/>
                <a:gd name="T43" fmla="*/ 44 h 179"/>
                <a:gd name="T44" fmla="*/ 109 w 165"/>
                <a:gd name="T45" fmla="*/ 40 h 179"/>
                <a:gd name="T46" fmla="*/ 95 w 165"/>
                <a:gd name="T47" fmla="*/ 34 h 179"/>
                <a:gd name="T48" fmla="*/ 87 w 165"/>
                <a:gd name="T49" fmla="*/ 34 h 179"/>
                <a:gd name="T50" fmla="*/ 65 w 165"/>
                <a:gd name="T51" fmla="*/ 40 h 179"/>
                <a:gd name="T52" fmla="*/ 46 w 165"/>
                <a:gd name="T53" fmla="*/ 56 h 179"/>
                <a:gd name="T54" fmla="*/ 42 w 165"/>
                <a:gd name="T55" fmla="*/ 66 h 179"/>
                <a:gd name="T56" fmla="*/ 38 w 165"/>
                <a:gd name="T57" fmla="*/ 96 h 179"/>
                <a:gd name="T58" fmla="*/ 38 w 165"/>
                <a:gd name="T59" fmla="*/ 160 h 179"/>
                <a:gd name="T60" fmla="*/ 32 w 165"/>
                <a:gd name="T61" fmla="*/ 175 h 179"/>
                <a:gd name="T62" fmla="*/ 18 w 165"/>
                <a:gd name="T63" fmla="*/ 179 h 179"/>
                <a:gd name="T64" fmla="*/ 12 w 165"/>
                <a:gd name="T65" fmla="*/ 179 h 179"/>
                <a:gd name="T66" fmla="*/ 2 w 165"/>
                <a:gd name="T67" fmla="*/ 168 h 179"/>
                <a:gd name="T68" fmla="*/ 0 w 165"/>
                <a:gd name="T69" fmla="*/ 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79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8" y="16"/>
                  </a:lnTo>
                  <a:lnTo>
                    <a:pt x="63" y="8"/>
                  </a:lnTo>
                  <a:lnTo>
                    <a:pt x="7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9" y="2"/>
                  </a:lnTo>
                  <a:lnTo>
                    <a:pt x="121" y="4"/>
                  </a:lnTo>
                  <a:lnTo>
                    <a:pt x="133" y="10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53" y="26"/>
                  </a:lnTo>
                  <a:lnTo>
                    <a:pt x="159" y="40"/>
                  </a:lnTo>
                  <a:lnTo>
                    <a:pt x="163" y="54"/>
                  </a:lnTo>
                  <a:lnTo>
                    <a:pt x="165" y="72"/>
                  </a:lnTo>
                  <a:lnTo>
                    <a:pt x="165" y="160"/>
                  </a:lnTo>
                  <a:lnTo>
                    <a:pt x="165" y="160"/>
                  </a:lnTo>
                  <a:lnTo>
                    <a:pt x="163" y="168"/>
                  </a:lnTo>
                  <a:lnTo>
                    <a:pt x="159" y="175"/>
                  </a:lnTo>
                  <a:lnTo>
                    <a:pt x="153" y="179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37" y="179"/>
                  </a:lnTo>
                  <a:lnTo>
                    <a:pt x="131" y="175"/>
                  </a:lnTo>
                  <a:lnTo>
                    <a:pt x="127" y="168"/>
                  </a:lnTo>
                  <a:lnTo>
                    <a:pt x="125" y="160"/>
                  </a:lnTo>
                  <a:lnTo>
                    <a:pt x="125" y="82"/>
                  </a:lnTo>
                  <a:lnTo>
                    <a:pt x="125" y="82"/>
                  </a:lnTo>
                  <a:lnTo>
                    <a:pt x="125" y="70"/>
                  </a:lnTo>
                  <a:lnTo>
                    <a:pt x="123" y="60"/>
                  </a:lnTo>
                  <a:lnTo>
                    <a:pt x="119" y="52"/>
                  </a:lnTo>
                  <a:lnTo>
                    <a:pt x="115" y="44"/>
                  </a:lnTo>
                  <a:lnTo>
                    <a:pt x="115" y="44"/>
                  </a:lnTo>
                  <a:lnTo>
                    <a:pt x="109" y="40"/>
                  </a:lnTo>
                  <a:lnTo>
                    <a:pt x="103" y="36"/>
                  </a:lnTo>
                  <a:lnTo>
                    <a:pt x="95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75" y="36"/>
                  </a:lnTo>
                  <a:lnTo>
                    <a:pt x="65" y="40"/>
                  </a:lnTo>
                  <a:lnTo>
                    <a:pt x="55" y="4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2" y="66"/>
                  </a:lnTo>
                  <a:lnTo>
                    <a:pt x="40" y="76"/>
                  </a:lnTo>
                  <a:lnTo>
                    <a:pt x="38" y="96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6" y="168"/>
                  </a:lnTo>
                  <a:lnTo>
                    <a:pt x="32" y="175"/>
                  </a:lnTo>
                  <a:lnTo>
                    <a:pt x="26" y="179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2" y="179"/>
                  </a:lnTo>
                  <a:lnTo>
                    <a:pt x="6" y="175"/>
                  </a:lnTo>
                  <a:lnTo>
                    <a:pt x="2" y="168"/>
                  </a:lnTo>
                  <a:lnTo>
                    <a:pt x="0" y="16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D3C646FE-2D39-4E38-991D-B45171084D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2" y="3314"/>
              <a:ext cx="163" cy="264"/>
            </a:xfrm>
            <a:custGeom>
              <a:avLst/>
              <a:gdLst>
                <a:gd name="T0" fmla="*/ 40 w 163"/>
                <a:gd name="T1" fmla="*/ 93 h 264"/>
                <a:gd name="T2" fmla="*/ 80 w 163"/>
                <a:gd name="T3" fmla="*/ 85 h 264"/>
                <a:gd name="T4" fmla="*/ 98 w 163"/>
                <a:gd name="T5" fmla="*/ 87 h 264"/>
                <a:gd name="T6" fmla="*/ 129 w 163"/>
                <a:gd name="T7" fmla="*/ 99 h 264"/>
                <a:gd name="T8" fmla="*/ 141 w 163"/>
                <a:gd name="T9" fmla="*/ 111 h 264"/>
                <a:gd name="T10" fmla="*/ 157 w 163"/>
                <a:gd name="T11" fmla="*/ 137 h 264"/>
                <a:gd name="T12" fmla="*/ 163 w 163"/>
                <a:gd name="T13" fmla="*/ 175 h 264"/>
                <a:gd name="T14" fmla="*/ 163 w 163"/>
                <a:gd name="T15" fmla="*/ 191 h 264"/>
                <a:gd name="T16" fmla="*/ 153 w 163"/>
                <a:gd name="T17" fmla="*/ 221 h 264"/>
                <a:gd name="T18" fmla="*/ 143 w 163"/>
                <a:gd name="T19" fmla="*/ 233 h 264"/>
                <a:gd name="T20" fmla="*/ 129 w 163"/>
                <a:gd name="T21" fmla="*/ 247 h 264"/>
                <a:gd name="T22" fmla="*/ 109 w 163"/>
                <a:gd name="T23" fmla="*/ 257 h 264"/>
                <a:gd name="T24" fmla="*/ 60 w 163"/>
                <a:gd name="T25" fmla="*/ 264 h 264"/>
                <a:gd name="T26" fmla="*/ 36 w 163"/>
                <a:gd name="T27" fmla="*/ 264 h 264"/>
                <a:gd name="T28" fmla="*/ 18 w 163"/>
                <a:gd name="T29" fmla="*/ 262 h 264"/>
                <a:gd name="T30" fmla="*/ 6 w 163"/>
                <a:gd name="T31" fmla="*/ 253 h 264"/>
                <a:gd name="T32" fmla="*/ 0 w 163"/>
                <a:gd name="T33" fmla="*/ 239 h 264"/>
                <a:gd name="T34" fmla="*/ 0 w 163"/>
                <a:gd name="T35" fmla="*/ 18 h 264"/>
                <a:gd name="T36" fmla="*/ 6 w 163"/>
                <a:gd name="T37" fmla="*/ 6 h 264"/>
                <a:gd name="T38" fmla="*/ 20 w 163"/>
                <a:gd name="T39" fmla="*/ 0 h 264"/>
                <a:gd name="T40" fmla="*/ 28 w 163"/>
                <a:gd name="T41" fmla="*/ 2 h 264"/>
                <a:gd name="T42" fmla="*/ 38 w 163"/>
                <a:gd name="T43" fmla="*/ 12 h 264"/>
                <a:gd name="T44" fmla="*/ 40 w 163"/>
                <a:gd name="T45" fmla="*/ 93 h 264"/>
                <a:gd name="T46" fmla="*/ 40 w 163"/>
                <a:gd name="T47" fmla="*/ 231 h 264"/>
                <a:gd name="T48" fmla="*/ 64 w 163"/>
                <a:gd name="T49" fmla="*/ 231 h 264"/>
                <a:gd name="T50" fmla="*/ 90 w 163"/>
                <a:gd name="T51" fmla="*/ 227 h 264"/>
                <a:gd name="T52" fmla="*/ 113 w 163"/>
                <a:gd name="T53" fmla="*/ 213 h 264"/>
                <a:gd name="T54" fmla="*/ 117 w 163"/>
                <a:gd name="T55" fmla="*/ 205 h 264"/>
                <a:gd name="T56" fmla="*/ 123 w 163"/>
                <a:gd name="T57" fmla="*/ 187 h 264"/>
                <a:gd name="T58" fmla="*/ 125 w 163"/>
                <a:gd name="T59" fmla="*/ 175 h 264"/>
                <a:gd name="T60" fmla="*/ 121 w 163"/>
                <a:gd name="T61" fmla="*/ 151 h 264"/>
                <a:gd name="T62" fmla="*/ 109 w 163"/>
                <a:gd name="T63" fmla="*/ 133 h 264"/>
                <a:gd name="T64" fmla="*/ 103 w 163"/>
                <a:gd name="T65" fmla="*/ 127 h 264"/>
                <a:gd name="T66" fmla="*/ 82 w 163"/>
                <a:gd name="T67" fmla="*/ 119 h 264"/>
                <a:gd name="T68" fmla="*/ 74 w 163"/>
                <a:gd name="T69" fmla="*/ 119 h 264"/>
                <a:gd name="T70" fmla="*/ 40 w 163"/>
                <a:gd name="T71" fmla="*/ 12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264">
                  <a:moveTo>
                    <a:pt x="40" y="93"/>
                  </a:moveTo>
                  <a:lnTo>
                    <a:pt x="40" y="93"/>
                  </a:lnTo>
                  <a:lnTo>
                    <a:pt x="60" y="87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98" y="87"/>
                  </a:lnTo>
                  <a:lnTo>
                    <a:pt x="115" y="91"/>
                  </a:lnTo>
                  <a:lnTo>
                    <a:pt x="129" y="99"/>
                  </a:lnTo>
                  <a:lnTo>
                    <a:pt x="141" y="111"/>
                  </a:lnTo>
                  <a:lnTo>
                    <a:pt x="141" y="111"/>
                  </a:lnTo>
                  <a:lnTo>
                    <a:pt x="151" y="123"/>
                  </a:lnTo>
                  <a:lnTo>
                    <a:pt x="157" y="137"/>
                  </a:lnTo>
                  <a:lnTo>
                    <a:pt x="163" y="155"/>
                  </a:lnTo>
                  <a:lnTo>
                    <a:pt x="163" y="175"/>
                  </a:lnTo>
                  <a:lnTo>
                    <a:pt x="163" y="175"/>
                  </a:lnTo>
                  <a:lnTo>
                    <a:pt x="163" y="191"/>
                  </a:lnTo>
                  <a:lnTo>
                    <a:pt x="159" y="207"/>
                  </a:lnTo>
                  <a:lnTo>
                    <a:pt x="153" y="221"/>
                  </a:lnTo>
                  <a:lnTo>
                    <a:pt x="143" y="233"/>
                  </a:lnTo>
                  <a:lnTo>
                    <a:pt x="143" y="233"/>
                  </a:lnTo>
                  <a:lnTo>
                    <a:pt x="137" y="241"/>
                  </a:lnTo>
                  <a:lnTo>
                    <a:pt x="129" y="247"/>
                  </a:lnTo>
                  <a:lnTo>
                    <a:pt x="119" y="251"/>
                  </a:lnTo>
                  <a:lnTo>
                    <a:pt x="109" y="257"/>
                  </a:lnTo>
                  <a:lnTo>
                    <a:pt x="86" y="262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36" y="264"/>
                  </a:lnTo>
                  <a:lnTo>
                    <a:pt x="18" y="262"/>
                  </a:lnTo>
                  <a:lnTo>
                    <a:pt x="18" y="262"/>
                  </a:lnTo>
                  <a:lnTo>
                    <a:pt x="10" y="257"/>
                  </a:lnTo>
                  <a:lnTo>
                    <a:pt x="6" y="253"/>
                  </a:lnTo>
                  <a:lnTo>
                    <a:pt x="2" y="247"/>
                  </a:lnTo>
                  <a:lnTo>
                    <a:pt x="0" y="23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0" y="93"/>
                  </a:lnTo>
                  <a:close/>
                  <a:moveTo>
                    <a:pt x="40" y="231"/>
                  </a:moveTo>
                  <a:lnTo>
                    <a:pt x="40" y="231"/>
                  </a:lnTo>
                  <a:lnTo>
                    <a:pt x="64" y="231"/>
                  </a:lnTo>
                  <a:lnTo>
                    <a:pt x="64" y="231"/>
                  </a:lnTo>
                  <a:lnTo>
                    <a:pt x="78" y="231"/>
                  </a:lnTo>
                  <a:lnTo>
                    <a:pt x="90" y="227"/>
                  </a:lnTo>
                  <a:lnTo>
                    <a:pt x="103" y="221"/>
                  </a:lnTo>
                  <a:lnTo>
                    <a:pt x="113" y="213"/>
                  </a:lnTo>
                  <a:lnTo>
                    <a:pt x="113" y="213"/>
                  </a:lnTo>
                  <a:lnTo>
                    <a:pt x="117" y="205"/>
                  </a:lnTo>
                  <a:lnTo>
                    <a:pt x="121" y="197"/>
                  </a:lnTo>
                  <a:lnTo>
                    <a:pt x="123" y="187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3" y="161"/>
                  </a:lnTo>
                  <a:lnTo>
                    <a:pt x="121" y="151"/>
                  </a:lnTo>
                  <a:lnTo>
                    <a:pt x="115" y="141"/>
                  </a:lnTo>
                  <a:lnTo>
                    <a:pt x="109" y="133"/>
                  </a:lnTo>
                  <a:lnTo>
                    <a:pt x="109" y="133"/>
                  </a:lnTo>
                  <a:lnTo>
                    <a:pt x="103" y="127"/>
                  </a:lnTo>
                  <a:lnTo>
                    <a:pt x="92" y="123"/>
                  </a:lnTo>
                  <a:lnTo>
                    <a:pt x="82" y="119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54" y="121"/>
                  </a:lnTo>
                  <a:lnTo>
                    <a:pt x="40" y="127"/>
                  </a:lnTo>
                  <a:lnTo>
                    <a:pt x="40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59D09185-53A1-4202-9726-AA932300EB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5" y="3399"/>
              <a:ext cx="169" cy="179"/>
            </a:xfrm>
            <a:custGeom>
              <a:avLst/>
              <a:gdLst>
                <a:gd name="T0" fmla="*/ 163 w 169"/>
                <a:gd name="T1" fmla="*/ 150 h 179"/>
                <a:gd name="T2" fmla="*/ 157 w 169"/>
                <a:gd name="T3" fmla="*/ 160 h 179"/>
                <a:gd name="T4" fmla="*/ 145 w 169"/>
                <a:gd name="T5" fmla="*/ 168 h 179"/>
                <a:gd name="T6" fmla="*/ 133 w 169"/>
                <a:gd name="T7" fmla="*/ 175 h 179"/>
                <a:gd name="T8" fmla="*/ 107 w 169"/>
                <a:gd name="T9" fmla="*/ 179 h 179"/>
                <a:gd name="T10" fmla="*/ 93 w 169"/>
                <a:gd name="T11" fmla="*/ 179 h 179"/>
                <a:gd name="T12" fmla="*/ 54 w 169"/>
                <a:gd name="T13" fmla="*/ 172 h 179"/>
                <a:gd name="T14" fmla="*/ 24 w 169"/>
                <a:gd name="T15" fmla="*/ 152 h 179"/>
                <a:gd name="T16" fmla="*/ 14 w 169"/>
                <a:gd name="T17" fmla="*/ 140 h 179"/>
                <a:gd name="T18" fmla="*/ 2 w 169"/>
                <a:gd name="T19" fmla="*/ 106 h 179"/>
                <a:gd name="T20" fmla="*/ 0 w 169"/>
                <a:gd name="T21" fmla="*/ 88 h 179"/>
                <a:gd name="T22" fmla="*/ 6 w 169"/>
                <a:gd name="T23" fmla="*/ 52 h 179"/>
                <a:gd name="T24" fmla="*/ 24 w 169"/>
                <a:gd name="T25" fmla="*/ 26 h 179"/>
                <a:gd name="T26" fmla="*/ 36 w 169"/>
                <a:gd name="T27" fmla="*/ 14 h 179"/>
                <a:gd name="T28" fmla="*/ 68 w 169"/>
                <a:gd name="T29" fmla="*/ 2 h 179"/>
                <a:gd name="T30" fmla="*/ 89 w 169"/>
                <a:gd name="T31" fmla="*/ 0 h 179"/>
                <a:gd name="T32" fmla="*/ 123 w 169"/>
                <a:gd name="T33" fmla="*/ 8 h 179"/>
                <a:gd name="T34" fmla="*/ 149 w 169"/>
                <a:gd name="T35" fmla="*/ 24 h 179"/>
                <a:gd name="T36" fmla="*/ 159 w 169"/>
                <a:gd name="T37" fmla="*/ 36 h 179"/>
                <a:gd name="T38" fmla="*/ 169 w 169"/>
                <a:gd name="T39" fmla="*/ 64 h 179"/>
                <a:gd name="T40" fmla="*/ 169 w 169"/>
                <a:gd name="T41" fmla="*/ 78 h 179"/>
                <a:gd name="T42" fmla="*/ 165 w 169"/>
                <a:gd name="T43" fmla="*/ 94 h 179"/>
                <a:gd name="T44" fmla="*/ 149 w 169"/>
                <a:gd name="T45" fmla="*/ 100 h 179"/>
                <a:gd name="T46" fmla="*/ 42 w 169"/>
                <a:gd name="T47" fmla="*/ 100 h 179"/>
                <a:gd name="T48" fmla="*/ 46 w 169"/>
                <a:gd name="T49" fmla="*/ 118 h 179"/>
                <a:gd name="T50" fmla="*/ 54 w 169"/>
                <a:gd name="T51" fmla="*/ 132 h 179"/>
                <a:gd name="T52" fmla="*/ 62 w 169"/>
                <a:gd name="T53" fmla="*/ 138 h 179"/>
                <a:gd name="T54" fmla="*/ 82 w 169"/>
                <a:gd name="T55" fmla="*/ 148 h 179"/>
                <a:gd name="T56" fmla="*/ 95 w 169"/>
                <a:gd name="T57" fmla="*/ 148 h 179"/>
                <a:gd name="T58" fmla="*/ 129 w 169"/>
                <a:gd name="T59" fmla="*/ 140 h 179"/>
                <a:gd name="T60" fmla="*/ 139 w 169"/>
                <a:gd name="T61" fmla="*/ 136 h 179"/>
                <a:gd name="T62" fmla="*/ 147 w 169"/>
                <a:gd name="T63" fmla="*/ 134 h 179"/>
                <a:gd name="T64" fmla="*/ 159 w 169"/>
                <a:gd name="T65" fmla="*/ 138 h 179"/>
                <a:gd name="T66" fmla="*/ 163 w 169"/>
                <a:gd name="T67" fmla="*/ 150 h 179"/>
                <a:gd name="T68" fmla="*/ 131 w 169"/>
                <a:gd name="T69" fmla="*/ 74 h 179"/>
                <a:gd name="T70" fmla="*/ 131 w 169"/>
                <a:gd name="T71" fmla="*/ 66 h 179"/>
                <a:gd name="T72" fmla="*/ 125 w 169"/>
                <a:gd name="T73" fmla="*/ 50 h 179"/>
                <a:gd name="T74" fmla="*/ 121 w 169"/>
                <a:gd name="T75" fmla="*/ 44 h 179"/>
                <a:gd name="T76" fmla="*/ 107 w 169"/>
                <a:gd name="T77" fmla="*/ 36 h 179"/>
                <a:gd name="T78" fmla="*/ 89 w 169"/>
                <a:gd name="T79" fmla="*/ 32 h 179"/>
                <a:gd name="T80" fmla="*/ 76 w 169"/>
                <a:gd name="T81" fmla="*/ 32 h 179"/>
                <a:gd name="T82" fmla="*/ 60 w 169"/>
                <a:gd name="T83" fmla="*/ 40 h 179"/>
                <a:gd name="T84" fmla="*/ 52 w 169"/>
                <a:gd name="T85" fmla="*/ 46 h 179"/>
                <a:gd name="T86" fmla="*/ 44 w 169"/>
                <a:gd name="T87" fmla="*/ 58 h 179"/>
                <a:gd name="T88" fmla="*/ 131 w 169"/>
                <a:gd name="T89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" h="179">
                  <a:moveTo>
                    <a:pt x="163" y="150"/>
                  </a:moveTo>
                  <a:lnTo>
                    <a:pt x="163" y="150"/>
                  </a:lnTo>
                  <a:lnTo>
                    <a:pt x="161" y="156"/>
                  </a:lnTo>
                  <a:lnTo>
                    <a:pt x="157" y="160"/>
                  </a:lnTo>
                  <a:lnTo>
                    <a:pt x="153" y="164"/>
                  </a:lnTo>
                  <a:lnTo>
                    <a:pt x="145" y="168"/>
                  </a:lnTo>
                  <a:lnTo>
                    <a:pt x="145" y="168"/>
                  </a:lnTo>
                  <a:lnTo>
                    <a:pt x="133" y="175"/>
                  </a:lnTo>
                  <a:lnTo>
                    <a:pt x="121" y="177"/>
                  </a:lnTo>
                  <a:lnTo>
                    <a:pt x="107" y="179"/>
                  </a:lnTo>
                  <a:lnTo>
                    <a:pt x="93" y="179"/>
                  </a:lnTo>
                  <a:lnTo>
                    <a:pt x="93" y="179"/>
                  </a:lnTo>
                  <a:lnTo>
                    <a:pt x="72" y="179"/>
                  </a:lnTo>
                  <a:lnTo>
                    <a:pt x="54" y="172"/>
                  </a:lnTo>
                  <a:lnTo>
                    <a:pt x="38" y="164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14" y="140"/>
                  </a:lnTo>
                  <a:lnTo>
                    <a:pt x="6" y="124"/>
                  </a:lnTo>
                  <a:lnTo>
                    <a:pt x="2" y="10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36" y="14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07" y="2"/>
                  </a:lnTo>
                  <a:lnTo>
                    <a:pt x="123" y="8"/>
                  </a:lnTo>
                  <a:lnTo>
                    <a:pt x="137" y="14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59" y="36"/>
                  </a:lnTo>
                  <a:lnTo>
                    <a:pt x="165" y="50"/>
                  </a:lnTo>
                  <a:lnTo>
                    <a:pt x="169" y="64"/>
                  </a:lnTo>
                  <a:lnTo>
                    <a:pt x="169" y="78"/>
                  </a:lnTo>
                  <a:lnTo>
                    <a:pt x="169" y="78"/>
                  </a:lnTo>
                  <a:lnTo>
                    <a:pt x="169" y="88"/>
                  </a:lnTo>
                  <a:lnTo>
                    <a:pt x="165" y="94"/>
                  </a:lnTo>
                  <a:lnTo>
                    <a:pt x="159" y="98"/>
                  </a:lnTo>
                  <a:lnTo>
                    <a:pt x="149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10"/>
                  </a:lnTo>
                  <a:lnTo>
                    <a:pt x="46" y="118"/>
                  </a:lnTo>
                  <a:lnTo>
                    <a:pt x="50" y="126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62" y="138"/>
                  </a:lnTo>
                  <a:lnTo>
                    <a:pt x="72" y="144"/>
                  </a:lnTo>
                  <a:lnTo>
                    <a:pt x="82" y="148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115" y="146"/>
                  </a:lnTo>
                  <a:lnTo>
                    <a:pt x="129" y="140"/>
                  </a:lnTo>
                  <a:lnTo>
                    <a:pt x="129" y="140"/>
                  </a:lnTo>
                  <a:lnTo>
                    <a:pt x="139" y="136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53" y="136"/>
                  </a:lnTo>
                  <a:lnTo>
                    <a:pt x="159" y="138"/>
                  </a:lnTo>
                  <a:lnTo>
                    <a:pt x="161" y="144"/>
                  </a:lnTo>
                  <a:lnTo>
                    <a:pt x="163" y="150"/>
                  </a:lnTo>
                  <a:lnTo>
                    <a:pt x="163" y="150"/>
                  </a:lnTo>
                  <a:close/>
                  <a:moveTo>
                    <a:pt x="131" y="74"/>
                  </a:moveTo>
                  <a:lnTo>
                    <a:pt x="131" y="74"/>
                  </a:lnTo>
                  <a:lnTo>
                    <a:pt x="131" y="66"/>
                  </a:lnTo>
                  <a:lnTo>
                    <a:pt x="129" y="58"/>
                  </a:lnTo>
                  <a:lnTo>
                    <a:pt x="125" y="50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15" y="40"/>
                  </a:lnTo>
                  <a:lnTo>
                    <a:pt x="107" y="36"/>
                  </a:lnTo>
                  <a:lnTo>
                    <a:pt x="9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76" y="32"/>
                  </a:lnTo>
                  <a:lnTo>
                    <a:pt x="68" y="36"/>
                  </a:lnTo>
                  <a:lnTo>
                    <a:pt x="60" y="4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8" y="52"/>
                  </a:lnTo>
                  <a:lnTo>
                    <a:pt x="44" y="58"/>
                  </a:lnTo>
                  <a:lnTo>
                    <a:pt x="42" y="74"/>
                  </a:lnTo>
                  <a:lnTo>
                    <a:pt x="13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xmlns="" id="{93D2E119-3D66-4D25-BFDE-6D7515867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3314"/>
              <a:ext cx="38" cy="264"/>
            </a:xfrm>
            <a:custGeom>
              <a:avLst/>
              <a:gdLst>
                <a:gd name="T0" fmla="*/ 0 w 38"/>
                <a:gd name="T1" fmla="*/ 18 h 264"/>
                <a:gd name="T2" fmla="*/ 0 w 38"/>
                <a:gd name="T3" fmla="*/ 18 h 264"/>
                <a:gd name="T4" fmla="*/ 2 w 38"/>
                <a:gd name="T5" fmla="*/ 12 h 264"/>
                <a:gd name="T6" fmla="*/ 6 w 38"/>
                <a:gd name="T7" fmla="*/ 6 h 264"/>
                <a:gd name="T8" fmla="*/ 12 w 38"/>
                <a:gd name="T9" fmla="*/ 2 h 264"/>
                <a:gd name="T10" fmla="*/ 20 w 38"/>
                <a:gd name="T11" fmla="*/ 0 h 264"/>
                <a:gd name="T12" fmla="*/ 20 w 38"/>
                <a:gd name="T13" fmla="*/ 0 h 264"/>
                <a:gd name="T14" fmla="*/ 26 w 38"/>
                <a:gd name="T15" fmla="*/ 2 h 264"/>
                <a:gd name="T16" fmla="*/ 32 w 38"/>
                <a:gd name="T17" fmla="*/ 6 h 264"/>
                <a:gd name="T18" fmla="*/ 36 w 38"/>
                <a:gd name="T19" fmla="*/ 12 h 264"/>
                <a:gd name="T20" fmla="*/ 38 w 38"/>
                <a:gd name="T21" fmla="*/ 18 h 264"/>
                <a:gd name="T22" fmla="*/ 38 w 38"/>
                <a:gd name="T23" fmla="*/ 245 h 264"/>
                <a:gd name="T24" fmla="*/ 38 w 38"/>
                <a:gd name="T25" fmla="*/ 245 h 264"/>
                <a:gd name="T26" fmla="*/ 36 w 38"/>
                <a:gd name="T27" fmla="*/ 253 h 264"/>
                <a:gd name="T28" fmla="*/ 32 w 38"/>
                <a:gd name="T29" fmla="*/ 260 h 264"/>
                <a:gd name="T30" fmla="*/ 26 w 38"/>
                <a:gd name="T31" fmla="*/ 264 h 264"/>
                <a:gd name="T32" fmla="*/ 20 w 38"/>
                <a:gd name="T33" fmla="*/ 264 h 264"/>
                <a:gd name="T34" fmla="*/ 20 w 38"/>
                <a:gd name="T35" fmla="*/ 264 h 264"/>
                <a:gd name="T36" fmla="*/ 12 w 38"/>
                <a:gd name="T37" fmla="*/ 264 h 264"/>
                <a:gd name="T38" fmla="*/ 6 w 38"/>
                <a:gd name="T39" fmla="*/ 260 h 264"/>
                <a:gd name="T40" fmla="*/ 2 w 38"/>
                <a:gd name="T41" fmla="*/ 253 h 264"/>
                <a:gd name="T42" fmla="*/ 0 w 38"/>
                <a:gd name="T43" fmla="*/ 245 h 264"/>
                <a:gd name="T44" fmla="*/ 0 w 38"/>
                <a:gd name="T45" fmla="*/ 1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264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8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6" y="253"/>
                  </a:lnTo>
                  <a:lnTo>
                    <a:pt x="32" y="260"/>
                  </a:lnTo>
                  <a:lnTo>
                    <a:pt x="26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12" y="264"/>
                  </a:lnTo>
                  <a:lnTo>
                    <a:pt x="6" y="260"/>
                  </a:lnTo>
                  <a:lnTo>
                    <a:pt x="2" y="253"/>
                  </a:lnTo>
                  <a:lnTo>
                    <a:pt x="0" y="2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A351504D-C074-40A5-BBA9-71344DFC0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1" y="3302"/>
              <a:ext cx="44" cy="276"/>
            </a:xfrm>
            <a:custGeom>
              <a:avLst/>
              <a:gdLst>
                <a:gd name="T0" fmla="*/ 0 w 44"/>
                <a:gd name="T1" fmla="*/ 22 h 276"/>
                <a:gd name="T2" fmla="*/ 0 w 44"/>
                <a:gd name="T3" fmla="*/ 22 h 276"/>
                <a:gd name="T4" fmla="*/ 2 w 44"/>
                <a:gd name="T5" fmla="*/ 12 h 276"/>
                <a:gd name="T6" fmla="*/ 6 w 44"/>
                <a:gd name="T7" fmla="*/ 6 h 276"/>
                <a:gd name="T8" fmla="*/ 14 w 44"/>
                <a:gd name="T9" fmla="*/ 2 h 276"/>
                <a:gd name="T10" fmla="*/ 22 w 44"/>
                <a:gd name="T11" fmla="*/ 0 h 276"/>
                <a:gd name="T12" fmla="*/ 22 w 44"/>
                <a:gd name="T13" fmla="*/ 0 h 276"/>
                <a:gd name="T14" fmla="*/ 32 w 44"/>
                <a:gd name="T15" fmla="*/ 2 h 276"/>
                <a:gd name="T16" fmla="*/ 38 w 44"/>
                <a:gd name="T17" fmla="*/ 6 h 276"/>
                <a:gd name="T18" fmla="*/ 42 w 44"/>
                <a:gd name="T19" fmla="*/ 12 h 276"/>
                <a:gd name="T20" fmla="*/ 44 w 44"/>
                <a:gd name="T21" fmla="*/ 22 h 276"/>
                <a:gd name="T22" fmla="*/ 44 w 44"/>
                <a:gd name="T23" fmla="*/ 22 h 276"/>
                <a:gd name="T24" fmla="*/ 42 w 44"/>
                <a:gd name="T25" fmla="*/ 30 h 276"/>
                <a:gd name="T26" fmla="*/ 38 w 44"/>
                <a:gd name="T27" fmla="*/ 38 h 276"/>
                <a:gd name="T28" fmla="*/ 32 w 44"/>
                <a:gd name="T29" fmla="*/ 42 h 276"/>
                <a:gd name="T30" fmla="*/ 22 w 44"/>
                <a:gd name="T31" fmla="*/ 44 h 276"/>
                <a:gd name="T32" fmla="*/ 22 w 44"/>
                <a:gd name="T33" fmla="*/ 44 h 276"/>
                <a:gd name="T34" fmla="*/ 14 w 44"/>
                <a:gd name="T35" fmla="*/ 42 h 276"/>
                <a:gd name="T36" fmla="*/ 6 w 44"/>
                <a:gd name="T37" fmla="*/ 38 h 276"/>
                <a:gd name="T38" fmla="*/ 2 w 44"/>
                <a:gd name="T39" fmla="*/ 30 h 276"/>
                <a:gd name="T40" fmla="*/ 0 w 44"/>
                <a:gd name="T41" fmla="*/ 22 h 276"/>
                <a:gd name="T42" fmla="*/ 0 w 44"/>
                <a:gd name="T43" fmla="*/ 22 h 276"/>
                <a:gd name="T44" fmla="*/ 22 w 44"/>
                <a:gd name="T45" fmla="*/ 97 h 276"/>
                <a:gd name="T46" fmla="*/ 22 w 44"/>
                <a:gd name="T47" fmla="*/ 97 h 276"/>
                <a:gd name="T48" fmla="*/ 30 w 44"/>
                <a:gd name="T49" fmla="*/ 99 h 276"/>
                <a:gd name="T50" fmla="*/ 36 w 44"/>
                <a:gd name="T51" fmla="*/ 103 h 276"/>
                <a:gd name="T52" fmla="*/ 40 w 44"/>
                <a:gd name="T53" fmla="*/ 109 h 276"/>
                <a:gd name="T54" fmla="*/ 42 w 44"/>
                <a:gd name="T55" fmla="*/ 117 h 276"/>
                <a:gd name="T56" fmla="*/ 42 w 44"/>
                <a:gd name="T57" fmla="*/ 257 h 276"/>
                <a:gd name="T58" fmla="*/ 42 w 44"/>
                <a:gd name="T59" fmla="*/ 257 h 276"/>
                <a:gd name="T60" fmla="*/ 40 w 44"/>
                <a:gd name="T61" fmla="*/ 265 h 276"/>
                <a:gd name="T62" fmla="*/ 36 w 44"/>
                <a:gd name="T63" fmla="*/ 272 h 276"/>
                <a:gd name="T64" fmla="*/ 30 w 44"/>
                <a:gd name="T65" fmla="*/ 276 h 276"/>
                <a:gd name="T66" fmla="*/ 22 w 44"/>
                <a:gd name="T67" fmla="*/ 276 h 276"/>
                <a:gd name="T68" fmla="*/ 22 w 44"/>
                <a:gd name="T69" fmla="*/ 276 h 276"/>
                <a:gd name="T70" fmla="*/ 14 w 44"/>
                <a:gd name="T71" fmla="*/ 276 h 276"/>
                <a:gd name="T72" fmla="*/ 8 w 44"/>
                <a:gd name="T73" fmla="*/ 272 h 276"/>
                <a:gd name="T74" fmla="*/ 4 w 44"/>
                <a:gd name="T75" fmla="*/ 265 h 276"/>
                <a:gd name="T76" fmla="*/ 4 w 44"/>
                <a:gd name="T77" fmla="*/ 257 h 276"/>
                <a:gd name="T78" fmla="*/ 4 w 44"/>
                <a:gd name="T79" fmla="*/ 117 h 276"/>
                <a:gd name="T80" fmla="*/ 4 w 44"/>
                <a:gd name="T81" fmla="*/ 117 h 276"/>
                <a:gd name="T82" fmla="*/ 4 w 44"/>
                <a:gd name="T83" fmla="*/ 109 h 276"/>
                <a:gd name="T84" fmla="*/ 8 w 44"/>
                <a:gd name="T85" fmla="*/ 103 h 276"/>
                <a:gd name="T86" fmla="*/ 14 w 44"/>
                <a:gd name="T87" fmla="*/ 99 h 276"/>
                <a:gd name="T88" fmla="*/ 22 w 44"/>
                <a:gd name="T89" fmla="*/ 97 h 276"/>
                <a:gd name="T90" fmla="*/ 22 w 44"/>
                <a:gd name="T91" fmla="*/ 9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" h="276">
                  <a:moveTo>
                    <a:pt x="0" y="22"/>
                  </a:moveTo>
                  <a:lnTo>
                    <a:pt x="0" y="2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22" y="97"/>
                  </a:moveTo>
                  <a:lnTo>
                    <a:pt x="22" y="97"/>
                  </a:lnTo>
                  <a:lnTo>
                    <a:pt x="30" y="99"/>
                  </a:lnTo>
                  <a:lnTo>
                    <a:pt x="36" y="103"/>
                  </a:lnTo>
                  <a:lnTo>
                    <a:pt x="40" y="109"/>
                  </a:lnTo>
                  <a:lnTo>
                    <a:pt x="42" y="117"/>
                  </a:lnTo>
                  <a:lnTo>
                    <a:pt x="42" y="257"/>
                  </a:lnTo>
                  <a:lnTo>
                    <a:pt x="42" y="257"/>
                  </a:lnTo>
                  <a:lnTo>
                    <a:pt x="40" y="265"/>
                  </a:lnTo>
                  <a:lnTo>
                    <a:pt x="36" y="272"/>
                  </a:lnTo>
                  <a:lnTo>
                    <a:pt x="30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14" y="276"/>
                  </a:lnTo>
                  <a:lnTo>
                    <a:pt x="8" y="272"/>
                  </a:lnTo>
                  <a:lnTo>
                    <a:pt x="4" y="265"/>
                  </a:lnTo>
                  <a:lnTo>
                    <a:pt x="4" y="25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4" y="109"/>
                  </a:lnTo>
                  <a:lnTo>
                    <a:pt x="8" y="103"/>
                  </a:lnTo>
                  <a:lnTo>
                    <a:pt x="14" y="99"/>
                  </a:lnTo>
                  <a:lnTo>
                    <a:pt x="22" y="97"/>
                  </a:lnTo>
                  <a:lnTo>
                    <a:pt x="2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D022E408-B3E2-4576-9964-07B6F5CD4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" y="3399"/>
              <a:ext cx="169" cy="179"/>
            </a:xfrm>
            <a:custGeom>
              <a:avLst/>
              <a:gdLst>
                <a:gd name="T0" fmla="*/ 161 w 169"/>
                <a:gd name="T1" fmla="*/ 150 h 179"/>
                <a:gd name="T2" fmla="*/ 157 w 169"/>
                <a:gd name="T3" fmla="*/ 160 h 179"/>
                <a:gd name="T4" fmla="*/ 145 w 169"/>
                <a:gd name="T5" fmla="*/ 168 h 179"/>
                <a:gd name="T6" fmla="*/ 133 w 169"/>
                <a:gd name="T7" fmla="*/ 175 h 179"/>
                <a:gd name="T8" fmla="*/ 107 w 169"/>
                <a:gd name="T9" fmla="*/ 179 h 179"/>
                <a:gd name="T10" fmla="*/ 93 w 169"/>
                <a:gd name="T11" fmla="*/ 179 h 179"/>
                <a:gd name="T12" fmla="*/ 54 w 169"/>
                <a:gd name="T13" fmla="*/ 172 h 179"/>
                <a:gd name="T14" fmla="*/ 24 w 169"/>
                <a:gd name="T15" fmla="*/ 152 h 179"/>
                <a:gd name="T16" fmla="*/ 14 w 169"/>
                <a:gd name="T17" fmla="*/ 140 h 179"/>
                <a:gd name="T18" fmla="*/ 2 w 169"/>
                <a:gd name="T19" fmla="*/ 106 h 179"/>
                <a:gd name="T20" fmla="*/ 0 w 169"/>
                <a:gd name="T21" fmla="*/ 88 h 179"/>
                <a:gd name="T22" fmla="*/ 6 w 169"/>
                <a:gd name="T23" fmla="*/ 52 h 179"/>
                <a:gd name="T24" fmla="*/ 24 w 169"/>
                <a:gd name="T25" fmla="*/ 26 h 179"/>
                <a:gd name="T26" fmla="*/ 36 w 169"/>
                <a:gd name="T27" fmla="*/ 14 h 179"/>
                <a:gd name="T28" fmla="*/ 69 w 169"/>
                <a:gd name="T29" fmla="*/ 2 h 179"/>
                <a:gd name="T30" fmla="*/ 87 w 169"/>
                <a:gd name="T31" fmla="*/ 0 h 179"/>
                <a:gd name="T32" fmla="*/ 123 w 169"/>
                <a:gd name="T33" fmla="*/ 8 h 179"/>
                <a:gd name="T34" fmla="*/ 149 w 169"/>
                <a:gd name="T35" fmla="*/ 24 h 179"/>
                <a:gd name="T36" fmla="*/ 159 w 169"/>
                <a:gd name="T37" fmla="*/ 36 h 179"/>
                <a:gd name="T38" fmla="*/ 167 w 169"/>
                <a:gd name="T39" fmla="*/ 64 h 179"/>
                <a:gd name="T40" fmla="*/ 169 w 169"/>
                <a:gd name="T41" fmla="*/ 78 h 179"/>
                <a:gd name="T42" fmla="*/ 163 w 169"/>
                <a:gd name="T43" fmla="*/ 94 h 179"/>
                <a:gd name="T44" fmla="*/ 149 w 169"/>
                <a:gd name="T45" fmla="*/ 100 h 179"/>
                <a:gd name="T46" fmla="*/ 40 w 169"/>
                <a:gd name="T47" fmla="*/ 100 h 179"/>
                <a:gd name="T48" fmla="*/ 46 w 169"/>
                <a:gd name="T49" fmla="*/ 118 h 179"/>
                <a:gd name="T50" fmla="*/ 54 w 169"/>
                <a:gd name="T51" fmla="*/ 132 h 179"/>
                <a:gd name="T52" fmla="*/ 63 w 169"/>
                <a:gd name="T53" fmla="*/ 138 h 179"/>
                <a:gd name="T54" fmla="*/ 83 w 169"/>
                <a:gd name="T55" fmla="*/ 148 h 179"/>
                <a:gd name="T56" fmla="*/ 95 w 169"/>
                <a:gd name="T57" fmla="*/ 148 h 179"/>
                <a:gd name="T58" fmla="*/ 129 w 169"/>
                <a:gd name="T59" fmla="*/ 140 h 179"/>
                <a:gd name="T60" fmla="*/ 139 w 169"/>
                <a:gd name="T61" fmla="*/ 136 h 179"/>
                <a:gd name="T62" fmla="*/ 147 w 169"/>
                <a:gd name="T63" fmla="*/ 134 h 179"/>
                <a:gd name="T64" fmla="*/ 157 w 169"/>
                <a:gd name="T65" fmla="*/ 138 h 179"/>
                <a:gd name="T66" fmla="*/ 161 w 169"/>
                <a:gd name="T67" fmla="*/ 150 h 179"/>
                <a:gd name="T68" fmla="*/ 131 w 169"/>
                <a:gd name="T69" fmla="*/ 74 h 179"/>
                <a:gd name="T70" fmla="*/ 131 w 169"/>
                <a:gd name="T71" fmla="*/ 66 h 179"/>
                <a:gd name="T72" fmla="*/ 125 w 169"/>
                <a:gd name="T73" fmla="*/ 50 h 179"/>
                <a:gd name="T74" fmla="*/ 121 w 169"/>
                <a:gd name="T75" fmla="*/ 44 h 179"/>
                <a:gd name="T76" fmla="*/ 107 w 169"/>
                <a:gd name="T77" fmla="*/ 36 h 179"/>
                <a:gd name="T78" fmla="*/ 89 w 169"/>
                <a:gd name="T79" fmla="*/ 32 h 179"/>
                <a:gd name="T80" fmla="*/ 77 w 169"/>
                <a:gd name="T81" fmla="*/ 32 h 179"/>
                <a:gd name="T82" fmla="*/ 59 w 169"/>
                <a:gd name="T83" fmla="*/ 40 h 179"/>
                <a:gd name="T84" fmla="*/ 52 w 169"/>
                <a:gd name="T85" fmla="*/ 46 h 179"/>
                <a:gd name="T86" fmla="*/ 44 w 169"/>
                <a:gd name="T87" fmla="*/ 58 h 179"/>
                <a:gd name="T88" fmla="*/ 131 w 169"/>
                <a:gd name="T89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" h="179">
                  <a:moveTo>
                    <a:pt x="161" y="150"/>
                  </a:moveTo>
                  <a:lnTo>
                    <a:pt x="161" y="150"/>
                  </a:lnTo>
                  <a:lnTo>
                    <a:pt x="161" y="156"/>
                  </a:lnTo>
                  <a:lnTo>
                    <a:pt x="157" y="160"/>
                  </a:lnTo>
                  <a:lnTo>
                    <a:pt x="151" y="164"/>
                  </a:lnTo>
                  <a:lnTo>
                    <a:pt x="145" y="168"/>
                  </a:lnTo>
                  <a:lnTo>
                    <a:pt x="145" y="168"/>
                  </a:lnTo>
                  <a:lnTo>
                    <a:pt x="133" y="175"/>
                  </a:lnTo>
                  <a:lnTo>
                    <a:pt x="119" y="177"/>
                  </a:lnTo>
                  <a:lnTo>
                    <a:pt x="107" y="179"/>
                  </a:lnTo>
                  <a:lnTo>
                    <a:pt x="93" y="179"/>
                  </a:lnTo>
                  <a:lnTo>
                    <a:pt x="93" y="179"/>
                  </a:lnTo>
                  <a:lnTo>
                    <a:pt x="73" y="179"/>
                  </a:lnTo>
                  <a:lnTo>
                    <a:pt x="54" y="172"/>
                  </a:lnTo>
                  <a:lnTo>
                    <a:pt x="38" y="164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14" y="140"/>
                  </a:lnTo>
                  <a:lnTo>
                    <a:pt x="6" y="124"/>
                  </a:lnTo>
                  <a:lnTo>
                    <a:pt x="2" y="10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36" y="14"/>
                  </a:lnTo>
                  <a:lnTo>
                    <a:pt x="50" y="8"/>
                  </a:lnTo>
                  <a:lnTo>
                    <a:pt x="69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07" y="2"/>
                  </a:lnTo>
                  <a:lnTo>
                    <a:pt x="123" y="8"/>
                  </a:lnTo>
                  <a:lnTo>
                    <a:pt x="137" y="14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59" y="36"/>
                  </a:lnTo>
                  <a:lnTo>
                    <a:pt x="165" y="50"/>
                  </a:lnTo>
                  <a:lnTo>
                    <a:pt x="167" y="64"/>
                  </a:lnTo>
                  <a:lnTo>
                    <a:pt x="169" y="78"/>
                  </a:lnTo>
                  <a:lnTo>
                    <a:pt x="169" y="78"/>
                  </a:lnTo>
                  <a:lnTo>
                    <a:pt x="167" y="88"/>
                  </a:lnTo>
                  <a:lnTo>
                    <a:pt x="163" y="94"/>
                  </a:lnTo>
                  <a:lnTo>
                    <a:pt x="157" y="98"/>
                  </a:lnTo>
                  <a:lnTo>
                    <a:pt x="149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2" y="110"/>
                  </a:lnTo>
                  <a:lnTo>
                    <a:pt x="46" y="118"/>
                  </a:lnTo>
                  <a:lnTo>
                    <a:pt x="48" y="126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63" y="138"/>
                  </a:lnTo>
                  <a:lnTo>
                    <a:pt x="73" y="144"/>
                  </a:lnTo>
                  <a:lnTo>
                    <a:pt x="83" y="148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115" y="146"/>
                  </a:lnTo>
                  <a:lnTo>
                    <a:pt x="129" y="140"/>
                  </a:lnTo>
                  <a:lnTo>
                    <a:pt x="129" y="140"/>
                  </a:lnTo>
                  <a:lnTo>
                    <a:pt x="139" y="136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53" y="136"/>
                  </a:lnTo>
                  <a:lnTo>
                    <a:pt x="157" y="138"/>
                  </a:lnTo>
                  <a:lnTo>
                    <a:pt x="161" y="144"/>
                  </a:lnTo>
                  <a:lnTo>
                    <a:pt x="161" y="150"/>
                  </a:lnTo>
                  <a:lnTo>
                    <a:pt x="161" y="150"/>
                  </a:lnTo>
                  <a:close/>
                  <a:moveTo>
                    <a:pt x="131" y="74"/>
                  </a:moveTo>
                  <a:lnTo>
                    <a:pt x="131" y="74"/>
                  </a:lnTo>
                  <a:lnTo>
                    <a:pt x="131" y="66"/>
                  </a:lnTo>
                  <a:lnTo>
                    <a:pt x="129" y="58"/>
                  </a:lnTo>
                  <a:lnTo>
                    <a:pt x="125" y="50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15" y="40"/>
                  </a:lnTo>
                  <a:lnTo>
                    <a:pt x="107" y="36"/>
                  </a:lnTo>
                  <a:lnTo>
                    <a:pt x="9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77" y="32"/>
                  </a:lnTo>
                  <a:lnTo>
                    <a:pt x="67" y="36"/>
                  </a:lnTo>
                  <a:lnTo>
                    <a:pt x="59" y="4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8" y="52"/>
                  </a:lnTo>
                  <a:lnTo>
                    <a:pt x="44" y="58"/>
                  </a:lnTo>
                  <a:lnTo>
                    <a:pt x="40" y="74"/>
                  </a:lnTo>
                  <a:lnTo>
                    <a:pt x="13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9F2BA56F-637C-4CE4-A589-1CE5E0073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3314"/>
              <a:ext cx="141" cy="264"/>
            </a:xfrm>
            <a:custGeom>
              <a:avLst/>
              <a:gdLst>
                <a:gd name="T0" fmla="*/ 109 w 141"/>
                <a:gd name="T1" fmla="*/ 89 h 264"/>
                <a:gd name="T2" fmla="*/ 119 w 141"/>
                <a:gd name="T3" fmla="*/ 93 h 264"/>
                <a:gd name="T4" fmla="*/ 125 w 141"/>
                <a:gd name="T5" fmla="*/ 105 h 264"/>
                <a:gd name="T6" fmla="*/ 123 w 141"/>
                <a:gd name="T7" fmla="*/ 111 h 264"/>
                <a:gd name="T8" fmla="*/ 115 w 141"/>
                <a:gd name="T9" fmla="*/ 119 h 264"/>
                <a:gd name="T10" fmla="*/ 69 w 141"/>
                <a:gd name="T11" fmla="*/ 119 h 264"/>
                <a:gd name="T12" fmla="*/ 69 w 141"/>
                <a:gd name="T13" fmla="*/ 245 h 264"/>
                <a:gd name="T14" fmla="*/ 63 w 141"/>
                <a:gd name="T15" fmla="*/ 260 h 264"/>
                <a:gd name="T16" fmla="*/ 51 w 141"/>
                <a:gd name="T17" fmla="*/ 264 h 264"/>
                <a:gd name="T18" fmla="*/ 42 w 141"/>
                <a:gd name="T19" fmla="*/ 264 h 264"/>
                <a:gd name="T20" fmla="*/ 32 w 141"/>
                <a:gd name="T21" fmla="*/ 253 h 264"/>
                <a:gd name="T22" fmla="*/ 30 w 141"/>
                <a:gd name="T23" fmla="*/ 119 h 264"/>
                <a:gd name="T24" fmla="*/ 14 w 141"/>
                <a:gd name="T25" fmla="*/ 119 h 264"/>
                <a:gd name="T26" fmla="*/ 4 w 141"/>
                <a:gd name="T27" fmla="*/ 115 h 264"/>
                <a:gd name="T28" fmla="*/ 0 w 141"/>
                <a:gd name="T29" fmla="*/ 105 h 264"/>
                <a:gd name="T30" fmla="*/ 0 w 141"/>
                <a:gd name="T31" fmla="*/ 99 h 264"/>
                <a:gd name="T32" fmla="*/ 8 w 141"/>
                <a:gd name="T33" fmla="*/ 91 h 264"/>
                <a:gd name="T34" fmla="*/ 30 w 141"/>
                <a:gd name="T35" fmla="*/ 89 h 264"/>
                <a:gd name="T36" fmla="*/ 30 w 141"/>
                <a:gd name="T37" fmla="*/ 62 h 264"/>
                <a:gd name="T38" fmla="*/ 32 w 141"/>
                <a:gd name="T39" fmla="*/ 40 h 264"/>
                <a:gd name="T40" fmla="*/ 42 w 141"/>
                <a:gd name="T41" fmla="*/ 20 h 264"/>
                <a:gd name="T42" fmla="*/ 59 w 141"/>
                <a:gd name="T43" fmla="*/ 6 h 264"/>
                <a:gd name="T44" fmla="*/ 85 w 141"/>
                <a:gd name="T45" fmla="*/ 0 h 264"/>
                <a:gd name="T46" fmla="*/ 103 w 141"/>
                <a:gd name="T47" fmla="*/ 2 h 264"/>
                <a:gd name="T48" fmla="*/ 121 w 141"/>
                <a:gd name="T49" fmla="*/ 8 h 264"/>
                <a:gd name="T50" fmla="*/ 129 w 141"/>
                <a:gd name="T51" fmla="*/ 12 h 264"/>
                <a:gd name="T52" fmla="*/ 139 w 141"/>
                <a:gd name="T53" fmla="*/ 22 h 264"/>
                <a:gd name="T54" fmla="*/ 141 w 141"/>
                <a:gd name="T55" fmla="*/ 28 h 264"/>
                <a:gd name="T56" fmla="*/ 137 w 141"/>
                <a:gd name="T57" fmla="*/ 40 h 264"/>
                <a:gd name="T58" fmla="*/ 127 w 141"/>
                <a:gd name="T59" fmla="*/ 44 h 264"/>
                <a:gd name="T60" fmla="*/ 119 w 141"/>
                <a:gd name="T61" fmla="*/ 42 h 264"/>
                <a:gd name="T62" fmla="*/ 103 w 141"/>
                <a:gd name="T63" fmla="*/ 36 h 264"/>
                <a:gd name="T64" fmla="*/ 93 w 141"/>
                <a:gd name="T65" fmla="*/ 34 h 264"/>
                <a:gd name="T66" fmla="*/ 83 w 141"/>
                <a:gd name="T67" fmla="*/ 36 h 264"/>
                <a:gd name="T68" fmla="*/ 75 w 141"/>
                <a:gd name="T69" fmla="*/ 42 h 264"/>
                <a:gd name="T70" fmla="*/ 69 w 141"/>
                <a:gd name="T71" fmla="*/ 66 h 264"/>
                <a:gd name="T72" fmla="*/ 109 w 141"/>
                <a:gd name="T73" fmla="*/ 8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264">
                  <a:moveTo>
                    <a:pt x="109" y="89"/>
                  </a:moveTo>
                  <a:lnTo>
                    <a:pt x="109" y="89"/>
                  </a:lnTo>
                  <a:lnTo>
                    <a:pt x="115" y="91"/>
                  </a:lnTo>
                  <a:lnTo>
                    <a:pt x="119" y="93"/>
                  </a:lnTo>
                  <a:lnTo>
                    <a:pt x="123" y="99"/>
                  </a:lnTo>
                  <a:lnTo>
                    <a:pt x="125" y="105"/>
                  </a:lnTo>
                  <a:lnTo>
                    <a:pt x="125" y="105"/>
                  </a:lnTo>
                  <a:lnTo>
                    <a:pt x="123" y="111"/>
                  </a:lnTo>
                  <a:lnTo>
                    <a:pt x="119" y="115"/>
                  </a:lnTo>
                  <a:lnTo>
                    <a:pt x="115" y="119"/>
                  </a:lnTo>
                  <a:lnTo>
                    <a:pt x="109" y="119"/>
                  </a:lnTo>
                  <a:lnTo>
                    <a:pt x="69" y="119"/>
                  </a:lnTo>
                  <a:lnTo>
                    <a:pt x="69" y="245"/>
                  </a:lnTo>
                  <a:lnTo>
                    <a:pt x="69" y="245"/>
                  </a:lnTo>
                  <a:lnTo>
                    <a:pt x="67" y="253"/>
                  </a:lnTo>
                  <a:lnTo>
                    <a:pt x="63" y="260"/>
                  </a:lnTo>
                  <a:lnTo>
                    <a:pt x="57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42" y="264"/>
                  </a:lnTo>
                  <a:lnTo>
                    <a:pt x="36" y="260"/>
                  </a:lnTo>
                  <a:lnTo>
                    <a:pt x="32" y="253"/>
                  </a:lnTo>
                  <a:lnTo>
                    <a:pt x="30" y="245"/>
                  </a:lnTo>
                  <a:lnTo>
                    <a:pt x="30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8" y="119"/>
                  </a:lnTo>
                  <a:lnTo>
                    <a:pt x="4" y="115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4" y="93"/>
                  </a:lnTo>
                  <a:lnTo>
                    <a:pt x="8" y="91"/>
                  </a:lnTo>
                  <a:lnTo>
                    <a:pt x="14" y="89"/>
                  </a:lnTo>
                  <a:lnTo>
                    <a:pt x="30" y="89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50"/>
                  </a:lnTo>
                  <a:lnTo>
                    <a:pt x="32" y="40"/>
                  </a:lnTo>
                  <a:lnTo>
                    <a:pt x="36" y="28"/>
                  </a:lnTo>
                  <a:lnTo>
                    <a:pt x="42" y="20"/>
                  </a:lnTo>
                  <a:lnTo>
                    <a:pt x="49" y="12"/>
                  </a:lnTo>
                  <a:lnTo>
                    <a:pt x="59" y="6"/>
                  </a:lnTo>
                  <a:lnTo>
                    <a:pt x="71" y="2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103" y="2"/>
                  </a:lnTo>
                  <a:lnTo>
                    <a:pt x="113" y="4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129" y="12"/>
                  </a:lnTo>
                  <a:lnTo>
                    <a:pt x="135" y="16"/>
                  </a:lnTo>
                  <a:lnTo>
                    <a:pt x="139" y="22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39" y="34"/>
                  </a:lnTo>
                  <a:lnTo>
                    <a:pt x="137" y="40"/>
                  </a:lnTo>
                  <a:lnTo>
                    <a:pt x="133" y="42"/>
                  </a:lnTo>
                  <a:lnTo>
                    <a:pt x="127" y="44"/>
                  </a:lnTo>
                  <a:lnTo>
                    <a:pt x="127" y="44"/>
                  </a:lnTo>
                  <a:lnTo>
                    <a:pt x="119" y="42"/>
                  </a:lnTo>
                  <a:lnTo>
                    <a:pt x="111" y="38"/>
                  </a:lnTo>
                  <a:lnTo>
                    <a:pt x="103" y="36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7" y="34"/>
                  </a:lnTo>
                  <a:lnTo>
                    <a:pt x="83" y="36"/>
                  </a:lnTo>
                  <a:lnTo>
                    <a:pt x="79" y="38"/>
                  </a:lnTo>
                  <a:lnTo>
                    <a:pt x="75" y="42"/>
                  </a:lnTo>
                  <a:lnTo>
                    <a:pt x="71" y="52"/>
                  </a:lnTo>
                  <a:lnTo>
                    <a:pt x="69" y="66"/>
                  </a:lnTo>
                  <a:lnTo>
                    <a:pt x="69" y="89"/>
                  </a:lnTo>
                  <a:lnTo>
                    <a:pt x="109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280277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10" r:id="rId11"/>
    <p:sldLayoutId id="2147484811" r:id="rId12"/>
    <p:sldLayoutId id="2147484812" r:id="rId13"/>
    <p:sldLayoutId id="2147484813" r:id="rId14"/>
  </p:sldLayoutIdLst>
  <p:txStyles>
    <p:titleStyle>
      <a:lvl1pPr>
        <a:defRPr lang="en-US" sz="2800" b="1" kern="0" baseline="0" dirty="0">
          <a:solidFill>
            <a:srgbClr val="F03782"/>
          </a:solidFill>
          <a:latin typeface="+mj-lt"/>
          <a:ea typeface="+mj-ea"/>
          <a:cs typeface="+mj-cs"/>
        </a:defRPr>
      </a:lvl1pPr>
    </p:titleStyle>
    <p:bodyStyle>
      <a:lvl1pPr marL="228589" indent="-228589">
        <a:buClr>
          <a:srgbClr val="808285"/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05805" indent="-228589">
        <a:buClr>
          <a:srgbClr val="808285"/>
        </a:buClr>
        <a:buFont typeface="Symbol" panose="05050102010706020507" pitchFamily="18" charset="2"/>
        <a:buChar char="-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83019" indent="-228589">
        <a:buClr>
          <a:srgbClr val="808285"/>
        </a:buClr>
        <a:buFont typeface="Arial" panose="020B0604020202020204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60235" indent="-228589">
        <a:buClr>
          <a:srgbClr val="808285"/>
        </a:buClr>
        <a:buFont typeface="Courier New" panose="02070309020205020404" pitchFamily="49" charset="0"/>
        <a:buChar char="o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37451" indent="-228589">
        <a:buClr>
          <a:srgbClr val="808285"/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86079">
        <a:defRPr>
          <a:latin typeface="+mn-lt"/>
          <a:ea typeface="+mn-ea"/>
          <a:cs typeface="+mn-cs"/>
        </a:defRPr>
      </a:lvl6pPr>
      <a:lvl7pPr marL="1663294">
        <a:defRPr>
          <a:latin typeface="+mn-lt"/>
          <a:ea typeface="+mn-ea"/>
          <a:cs typeface="+mn-cs"/>
        </a:defRPr>
      </a:lvl7pPr>
      <a:lvl8pPr marL="1940509">
        <a:defRPr>
          <a:latin typeface="+mn-lt"/>
          <a:ea typeface="+mn-ea"/>
          <a:cs typeface="+mn-cs"/>
        </a:defRPr>
      </a:lvl8pPr>
      <a:lvl9pPr marL="22177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16">
        <a:defRPr>
          <a:latin typeface="+mn-lt"/>
          <a:ea typeface="+mn-ea"/>
          <a:cs typeface="+mn-cs"/>
        </a:defRPr>
      </a:lvl2pPr>
      <a:lvl3pPr marL="554431">
        <a:defRPr>
          <a:latin typeface="+mn-lt"/>
          <a:ea typeface="+mn-ea"/>
          <a:cs typeface="+mn-cs"/>
        </a:defRPr>
      </a:lvl3pPr>
      <a:lvl4pPr marL="831646">
        <a:defRPr>
          <a:latin typeface="+mn-lt"/>
          <a:ea typeface="+mn-ea"/>
          <a:cs typeface="+mn-cs"/>
        </a:defRPr>
      </a:lvl4pPr>
      <a:lvl5pPr marL="1108863">
        <a:defRPr>
          <a:latin typeface="+mn-lt"/>
          <a:ea typeface="+mn-ea"/>
          <a:cs typeface="+mn-cs"/>
        </a:defRPr>
      </a:lvl5pPr>
      <a:lvl6pPr marL="1386079">
        <a:defRPr>
          <a:latin typeface="+mn-lt"/>
          <a:ea typeface="+mn-ea"/>
          <a:cs typeface="+mn-cs"/>
        </a:defRPr>
      </a:lvl6pPr>
      <a:lvl7pPr marL="1663294">
        <a:defRPr>
          <a:latin typeface="+mn-lt"/>
          <a:ea typeface="+mn-ea"/>
          <a:cs typeface="+mn-cs"/>
        </a:defRPr>
      </a:lvl7pPr>
      <a:lvl8pPr marL="1940509">
        <a:defRPr>
          <a:latin typeface="+mn-lt"/>
          <a:ea typeface="+mn-ea"/>
          <a:cs typeface="+mn-cs"/>
        </a:defRPr>
      </a:lvl8pPr>
      <a:lvl9pPr marL="2217726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2" userDrawn="1">
          <p15:clr>
            <a:srgbClr val="F26B43"/>
          </p15:clr>
        </p15:guide>
        <p15:guide id="4" pos="7508" userDrawn="1">
          <p15:clr>
            <a:srgbClr val="F26B43"/>
          </p15:clr>
        </p15:guide>
        <p15:guide id="5" orient="horz" pos="565" userDrawn="1">
          <p15:clr>
            <a:srgbClr val="F26B43"/>
          </p15:clr>
        </p15:guide>
        <p15:guide id="6" orient="horz" pos="392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6">
            <a:extLst>
              <a:ext uri="{FF2B5EF4-FFF2-40B4-BE49-F238E27FC236}">
                <a16:creationId xmlns:a16="http://schemas.microsoft.com/office/drawing/2014/main" xmlns="" id="{27E1315B-68E3-4ED4-838C-A393F3D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21" y="143885"/>
            <a:ext cx="10514927" cy="737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xmlns="" id="{82E5CC4A-21D9-474F-B0D3-0CBAA1F88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82" y="1119911"/>
            <a:ext cx="10514927" cy="435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71">
            <a:extLst>
              <a:ext uri="{FF2B5EF4-FFF2-40B4-BE49-F238E27FC236}">
                <a16:creationId xmlns:a16="http://schemas.microsoft.com/office/drawing/2014/main" xmlns="" id="{64C7F1E1-4994-42CE-A6CC-C5A5B84287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32464" y="6485793"/>
            <a:ext cx="40078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 lvl="0"/>
            <a:fld id="{13B55AB4-0D57-4FBE-946B-A81E4A9D2A4C}" type="slidenum">
              <a:rPr lang="en-US" sz="1067" noProof="0" smtClean="0"/>
              <a:pPr lvl="0"/>
              <a:t>‹#›</a:t>
            </a:fld>
            <a:r>
              <a:rPr lang="en-US" sz="1067" noProof="0" dirty="0"/>
              <a:t> </a:t>
            </a:r>
          </a:p>
        </p:txBody>
      </p:sp>
      <p:pic>
        <p:nvPicPr>
          <p:cNvPr id="9" name="Picture 8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xmlns="" id="{D9B35951-684A-4F2D-BB01-CE330BE2F3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9639" y="6588908"/>
            <a:ext cx="1160024" cy="171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916C9BD-ABB2-4C57-A881-BF466AC17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7" t="19880" r="6017" b="19880"/>
          <a:stretch/>
        </p:blipFill>
        <p:spPr>
          <a:xfrm>
            <a:off x="375478" y="6399867"/>
            <a:ext cx="1950721" cy="390144"/>
          </a:xfrm>
          <a:prstGeom prst="rect">
            <a:avLst/>
          </a:prstGeom>
        </p:spPr>
      </p:pic>
      <p:sp>
        <p:nvSpPr>
          <p:cNvPr id="7" name="Rectangle 71">
            <a:extLst>
              <a:ext uri="{FF2B5EF4-FFF2-40B4-BE49-F238E27FC236}">
                <a16:creationId xmlns:a16="http://schemas.microsoft.com/office/drawing/2014/main" xmlns="" id="{BD59BB92-B676-4301-981A-665DEDC490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32464" y="6580793"/>
            <a:ext cx="1876291" cy="17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 lvl="0"/>
            <a:r>
              <a:rPr lang="en-US" sz="1067" b="0" noProof="0" dirty="0"/>
              <a:t>Confidential </a:t>
            </a:r>
          </a:p>
        </p:txBody>
      </p:sp>
    </p:spTree>
    <p:extLst>
      <p:ext uri="{BB962C8B-B14F-4D97-AF65-F5344CB8AC3E}">
        <p14:creationId xmlns:p14="http://schemas.microsoft.com/office/powerpoint/2010/main" xmlns="" val="382009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694" r:id="rId5"/>
    <p:sldLayoutId id="2147483697" r:id="rId6"/>
  </p:sldLayoutIdLst>
  <p:hf hdr="0" ftr="0" dt="0"/>
  <p:txStyles>
    <p:titleStyle>
      <a:lvl1pPr eaLnBrk="1" hangingPunct="1">
        <a:defRPr lang="en-US" sz="2800" b="0" kern="0" baseline="0" dirty="0">
          <a:solidFill>
            <a:srgbClr val="F03782"/>
          </a:solidFill>
          <a:latin typeface="+mj-lt"/>
          <a:ea typeface="+mj-ea"/>
          <a:cs typeface="+mj-cs"/>
        </a:defRPr>
      </a:lvl1pPr>
    </p:titleStyle>
    <p:bodyStyle>
      <a:lvl1pPr marL="228594" indent="-228594" eaLnBrk="1" hangingPunct="1">
        <a:buClr>
          <a:srgbClr val="F03782"/>
        </a:buClr>
        <a:buFont typeface="Arial" panose="020B0604020202020204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05817" indent="-228594" eaLnBrk="1" hangingPunct="1">
        <a:buClr>
          <a:srgbClr val="F03782"/>
        </a:buClr>
        <a:buFont typeface="Symbol" panose="05050102010706020507" pitchFamily="18" charset="2"/>
        <a:buChar char="-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83039" indent="-228594" eaLnBrk="1" hangingPunct="1">
        <a:buClr>
          <a:srgbClr val="F03782"/>
        </a:buClr>
        <a:buFont typeface="Arial" panose="020B0604020202020204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60261" indent="-228594" eaLnBrk="1" hangingPunct="1">
        <a:buClr>
          <a:srgbClr val="F03782"/>
        </a:buClr>
        <a:buFont typeface="Courier New" panose="02070309020205020404" pitchFamily="49" charset="0"/>
        <a:buChar char="o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37484" indent="-228594" eaLnBrk="1" hangingPunct="1">
        <a:buClr>
          <a:srgbClr val="F03782"/>
        </a:buClr>
        <a:buFont typeface="Arial" panose="020B0604020202020204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86113" eaLnBrk="1" hangingPunct="1">
        <a:defRPr>
          <a:latin typeface="+mn-lt"/>
          <a:ea typeface="+mn-ea"/>
          <a:cs typeface="+mn-cs"/>
        </a:defRPr>
      </a:lvl6pPr>
      <a:lvl7pPr marL="1663336" eaLnBrk="1" hangingPunct="1">
        <a:defRPr>
          <a:latin typeface="+mn-lt"/>
          <a:ea typeface="+mn-ea"/>
          <a:cs typeface="+mn-cs"/>
        </a:defRPr>
      </a:lvl7pPr>
      <a:lvl8pPr marL="1940557" eaLnBrk="1" hangingPunct="1">
        <a:defRPr>
          <a:latin typeface="+mn-lt"/>
          <a:ea typeface="+mn-ea"/>
          <a:cs typeface="+mn-cs"/>
        </a:defRPr>
      </a:lvl8pPr>
      <a:lvl9pPr marL="2217781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22" eaLnBrk="1" hangingPunct="1">
        <a:defRPr>
          <a:latin typeface="+mn-lt"/>
          <a:ea typeface="+mn-ea"/>
          <a:cs typeface="+mn-cs"/>
        </a:defRPr>
      </a:lvl2pPr>
      <a:lvl3pPr marL="554445" eaLnBrk="1" hangingPunct="1">
        <a:defRPr>
          <a:latin typeface="+mn-lt"/>
          <a:ea typeface="+mn-ea"/>
          <a:cs typeface="+mn-cs"/>
        </a:defRPr>
      </a:lvl3pPr>
      <a:lvl4pPr marL="831667" eaLnBrk="1" hangingPunct="1">
        <a:defRPr>
          <a:latin typeface="+mn-lt"/>
          <a:ea typeface="+mn-ea"/>
          <a:cs typeface="+mn-cs"/>
        </a:defRPr>
      </a:lvl4pPr>
      <a:lvl5pPr marL="1108890" eaLnBrk="1" hangingPunct="1">
        <a:defRPr>
          <a:latin typeface="+mn-lt"/>
          <a:ea typeface="+mn-ea"/>
          <a:cs typeface="+mn-cs"/>
        </a:defRPr>
      </a:lvl5pPr>
      <a:lvl6pPr marL="1386113" eaLnBrk="1" hangingPunct="1">
        <a:defRPr>
          <a:latin typeface="+mn-lt"/>
          <a:ea typeface="+mn-ea"/>
          <a:cs typeface="+mn-cs"/>
        </a:defRPr>
      </a:lvl6pPr>
      <a:lvl7pPr marL="1663336" eaLnBrk="1" hangingPunct="1">
        <a:defRPr>
          <a:latin typeface="+mn-lt"/>
          <a:ea typeface="+mn-ea"/>
          <a:cs typeface="+mn-cs"/>
        </a:defRPr>
      </a:lvl7pPr>
      <a:lvl8pPr marL="1940557" eaLnBrk="1" hangingPunct="1">
        <a:defRPr>
          <a:latin typeface="+mn-lt"/>
          <a:ea typeface="+mn-ea"/>
          <a:cs typeface="+mn-cs"/>
        </a:defRPr>
      </a:lvl8pPr>
      <a:lvl9pPr marL="2217781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2" userDrawn="1">
          <p15:clr>
            <a:srgbClr val="F26B43"/>
          </p15:clr>
        </p15:guide>
        <p15:guide id="4" pos="7508" userDrawn="1">
          <p15:clr>
            <a:srgbClr val="F26B43"/>
          </p15:clr>
        </p15:guide>
        <p15:guide id="5" orient="horz" pos="565" userDrawn="1">
          <p15:clr>
            <a:srgbClr val="F26B43"/>
          </p15:clr>
        </p15:guide>
        <p15:guide id="6" orient="horz" pos="3928" userDrawn="1">
          <p15:clr>
            <a:srgbClr val="F26B43"/>
          </p15:clr>
        </p15:guide>
        <p15:guide id="7" pos="237" userDrawn="1">
          <p15:clr>
            <a:srgbClr val="F26B43"/>
          </p15:clr>
        </p15:guide>
        <p15:guide id="8" orient="horz" pos="42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xmlns="" id="{CFC06773-446F-4FBB-80FD-FA7149C6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69" y="1776377"/>
            <a:ext cx="4878841" cy="5086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0A44EEC0-9029-4508-96B2-C72FEC9FC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69" y="2533529"/>
            <a:ext cx="4230076" cy="304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01" lvl="0" algn="l" defTabSz="554445" rtl="0" eaLnBrk="1" latinLnBrk="0" hangingPunct="1">
              <a:lnSpc>
                <a:spcPct val="100000"/>
              </a:lnSpc>
              <a:spcBef>
                <a:spcPts val="81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9423FBC6-8C2B-4D44-8832-FE7600428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3270" y="3927280"/>
            <a:ext cx="360060" cy="630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lang="en-US" sz="1333" spc="3" smtClean="0">
                <a:solidFill>
                  <a:srgbClr val="F4F3F9"/>
                </a:solidFill>
                <a:latin typeface="Calibri"/>
                <a:cs typeface="Calibri"/>
              </a:defRPr>
            </a:lvl1pPr>
          </a:lstStyle>
          <a:p>
            <a:pPr marL="7701">
              <a:spcBef>
                <a:spcPts val="73"/>
              </a:spcBef>
            </a:pPr>
            <a:fld id="{93C5D882-3607-42B5-8045-87E5E1270220}" type="datetime1">
              <a:rPr lang="en-US" smtClean="0"/>
              <a:pPr marL="7701">
                <a:spcBef>
                  <a:spcPts val="73"/>
                </a:spcBef>
              </a:pPr>
              <a:t>1/16/2023</a:t>
            </a:fld>
            <a:endParaRPr lang="en-US" dirty="0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1DEC6CF-5C93-473A-BB1C-6B73DE096C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69" y="298546"/>
            <a:ext cx="3000868" cy="592765"/>
          </a:xfrm>
          <a:prstGeom prst="rect">
            <a:avLst/>
          </a:prstGeom>
        </p:spPr>
      </p:pic>
      <p:grpSp>
        <p:nvGrpSpPr>
          <p:cNvPr id="18" name="Group 8">
            <a:extLst>
              <a:ext uri="{FF2B5EF4-FFF2-40B4-BE49-F238E27FC236}">
                <a16:creationId xmlns:a16="http://schemas.microsoft.com/office/drawing/2014/main" xmlns="" id="{427621CE-EA3C-426C-8E28-D34E9FFF9AB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122645" y="660401"/>
            <a:ext cx="1702419" cy="203929"/>
            <a:chOff x="2179" y="3302"/>
            <a:chExt cx="3022" cy="362"/>
          </a:xfrm>
          <a:solidFill>
            <a:srgbClr val="F03782"/>
          </a:solidFill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0AE99C73-B2D9-406C-A406-4E1CD7F17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" y="3318"/>
              <a:ext cx="191" cy="258"/>
            </a:xfrm>
            <a:custGeom>
              <a:avLst/>
              <a:gdLst>
                <a:gd name="T0" fmla="*/ 20 w 191"/>
                <a:gd name="T1" fmla="*/ 258 h 258"/>
                <a:gd name="T2" fmla="*/ 12 w 191"/>
                <a:gd name="T3" fmla="*/ 256 h 258"/>
                <a:gd name="T4" fmla="*/ 0 w 191"/>
                <a:gd name="T5" fmla="*/ 243 h 258"/>
                <a:gd name="T6" fmla="*/ 0 w 191"/>
                <a:gd name="T7" fmla="*/ 20 h 258"/>
                <a:gd name="T8" fmla="*/ 0 w 191"/>
                <a:gd name="T9" fmla="*/ 12 h 258"/>
                <a:gd name="T10" fmla="*/ 12 w 191"/>
                <a:gd name="T11" fmla="*/ 0 h 258"/>
                <a:gd name="T12" fmla="*/ 92 w 191"/>
                <a:gd name="T13" fmla="*/ 0 h 258"/>
                <a:gd name="T14" fmla="*/ 107 w 191"/>
                <a:gd name="T15" fmla="*/ 0 h 258"/>
                <a:gd name="T16" fmla="*/ 135 w 191"/>
                <a:gd name="T17" fmla="*/ 8 h 258"/>
                <a:gd name="T18" fmla="*/ 157 w 191"/>
                <a:gd name="T19" fmla="*/ 24 h 258"/>
                <a:gd name="T20" fmla="*/ 169 w 191"/>
                <a:gd name="T21" fmla="*/ 48 h 258"/>
                <a:gd name="T22" fmla="*/ 171 w 191"/>
                <a:gd name="T23" fmla="*/ 64 h 258"/>
                <a:gd name="T24" fmla="*/ 169 w 191"/>
                <a:gd name="T25" fmla="*/ 85 h 258"/>
                <a:gd name="T26" fmla="*/ 161 w 191"/>
                <a:gd name="T27" fmla="*/ 99 h 258"/>
                <a:gd name="T28" fmla="*/ 151 w 191"/>
                <a:gd name="T29" fmla="*/ 113 h 258"/>
                <a:gd name="T30" fmla="*/ 137 w 191"/>
                <a:gd name="T31" fmla="*/ 121 h 258"/>
                <a:gd name="T32" fmla="*/ 137 w 191"/>
                <a:gd name="T33" fmla="*/ 121 h 258"/>
                <a:gd name="T34" fmla="*/ 161 w 191"/>
                <a:gd name="T35" fmla="*/ 131 h 258"/>
                <a:gd name="T36" fmla="*/ 179 w 191"/>
                <a:gd name="T37" fmla="*/ 145 h 258"/>
                <a:gd name="T38" fmla="*/ 189 w 191"/>
                <a:gd name="T39" fmla="*/ 165 h 258"/>
                <a:gd name="T40" fmla="*/ 191 w 191"/>
                <a:gd name="T41" fmla="*/ 187 h 258"/>
                <a:gd name="T42" fmla="*/ 189 w 191"/>
                <a:gd name="T43" fmla="*/ 205 h 258"/>
                <a:gd name="T44" fmla="*/ 177 w 191"/>
                <a:gd name="T45" fmla="*/ 231 h 258"/>
                <a:gd name="T46" fmla="*/ 153 w 191"/>
                <a:gd name="T47" fmla="*/ 247 h 258"/>
                <a:gd name="T48" fmla="*/ 123 w 191"/>
                <a:gd name="T49" fmla="*/ 256 h 258"/>
                <a:gd name="T50" fmla="*/ 107 w 191"/>
                <a:gd name="T51" fmla="*/ 258 h 258"/>
                <a:gd name="T52" fmla="*/ 42 w 191"/>
                <a:gd name="T53" fmla="*/ 34 h 258"/>
                <a:gd name="T54" fmla="*/ 86 w 191"/>
                <a:gd name="T55" fmla="*/ 109 h 258"/>
                <a:gd name="T56" fmla="*/ 103 w 191"/>
                <a:gd name="T57" fmla="*/ 107 h 258"/>
                <a:gd name="T58" fmla="*/ 115 w 191"/>
                <a:gd name="T59" fmla="*/ 101 h 258"/>
                <a:gd name="T60" fmla="*/ 125 w 191"/>
                <a:gd name="T61" fmla="*/ 89 h 258"/>
                <a:gd name="T62" fmla="*/ 129 w 191"/>
                <a:gd name="T63" fmla="*/ 70 h 258"/>
                <a:gd name="T64" fmla="*/ 127 w 191"/>
                <a:gd name="T65" fmla="*/ 60 h 258"/>
                <a:gd name="T66" fmla="*/ 121 w 191"/>
                <a:gd name="T67" fmla="*/ 48 h 258"/>
                <a:gd name="T68" fmla="*/ 109 w 191"/>
                <a:gd name="T69" fmla="*/ 38 h 258"/>
                <a:gd name="T70" fmla="*/ 84 w 191"/>
                <a:gd name="T71" fmla="*/ 34 h 258"/>
                <a:gd name="T72" fmla="*/ 99 w 191"/>
                <a:gd name="T73" fmla="*/ 143 h 258"/>
                <a:gd name="T74" fmla="*/ 42 w 191"/>
                <a:gd name="T75" fmla="*/ 221 h 258"/>
                <a:gd name="T76" fmla="*/ 97 w 191"/>
                <a:gd name="T77" fmla="*/ 221 h 258"/>
                <a:gd name="T78" fmla="*/ 125 w 191"/>
                <a:gd name="T79" fmla="*/ 217 h 258"/>
                <a:gd name="T80" fmla="*/ 139 w 191"/>
                <a:gd name="T81" fmla="*/ 209 h 258"/>
                <a:gd name="T82" fmla="*/ 147 w 191"/>
                <a:gd name="T83" fmla="*/ 193 h 258"/>
                <a:gd name="T84" fmla="*/ 149 w 191"/>
                <a:gd name="T85" fmla="*/ 183 h 258"/>
                <a:gd name="T86" fmla="*/ 145 w 191"/>
                <a:gd name="T87" fmla="*/ 167 h 258"/>
                <a:gd name="T88" fmla="*/ 137 w 191"/>
                <a:gd name="T89" fmla="*/ 155 h 258"/>
                <a:gd name="T90" fmla="*/ 121 w 191"/>
                <a:gd name="T91" fmla="*/ 147 h 258"/>
                <a:gd name="T92" fmla="*/ 99 w 191"/>
                <a:gd name="T93" fmla="*/ 14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1" h="258">
                  <a:moveTo>
                    <a:pt x="107" y="258"/>
                  </a:moveTo>
                  <a:lnTo>
                    <a:pt x="20" y="258"/>
                  </a:lnTo>
                  <a:lnTo>
                    <a:pt x="20" y="258"/>
                  </a:lnTo>
                  <a:lnTo>
                    <a:pt x="12" y="256"/>
                  </a:lnTo>
                  <a:lnTo>
                    <a:pt x="6" y="251"/>
                  </a:lnTo>
                  <a:lnTo>
                    <a:pt x="0" y="243"/>
                  </a:lnTo>
                  <a:lnTo>
                    <a:pt x="0" y="23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7" y="0"/>
                  </a:lnTo>
                  <a:lnTo>
                    <a:pt x="121" y="4"/>
                  </a:lnTo>
                  <a:lnTo>
                    <a:pt x="135" y="8"/>
                  </a:lnTo>
                  <a:lnTo>
                    <a:pt x="147" y="14"/>
                  </a:lnTo>
                  <a:lnTo>
                    <a:pt x="157" y="24"/>
                  </a:lnTo>
                  <a:lnTo>
                    <a:pt x="163" y="36"/>
                  </a:lnTo>
                  <a:lnTo>
                    <a:pt x="169" y="48"/>
                  </a:lnTo>
                  <a:lnTo>
                    <a:pt x="171" y="64"/>
                  </a:lnTo>
                  <a:lnTo>
                    <a:pt x="171" y="64"/>
                  </a:lnTo>
                  <a:lnTo>
                    <a:pt x="171" y="75"/>
                  </a:lnTo>
                  <a:lnTo>
                    <a:pt x="169" y="85"/>
                  </a:lnTo>
                  <a:lnTo>
                    <a:pt x="165" y="93"/>
                  </a:lnTo>
                  <a:lnTo>
                    <a:pt x="161" y="99"/>
                  </a:lnTo>
                  <a:lnTo>
                    <a:pt x="157" y="107"/>
                  </a:lnTo>
                  <a:lnTo>
                    <a:pt x="151" y="113"/>
                  </a:lnTo>
                  <a:lnTo>
                    <a:pt x="145" y="117"/>
                  </a:lnTo>
                  <a:lnTo>
                    <a:pt x="137" y="121"/>
                  </a:lnTo>
                  <a:lnTo>
                    <a:pt x="137" y="121"/>
                  </a:lnTo>
                  <a:lnTo>
                    <a:pt x="137" y="121"/>
                  </a:lnTo>
                  <a:lnTo>
                    <a:pt x="151" y="125"/>
                  </a:lnTo>
                  <a:lnTo>
                    <a:pt x="161" y="131"/>
                  </a:lnTo>
                  <a:lnTo>
                    <a:pt x="171" y="137"/>
                  </a:lnTo>
                  <a:lnTo>
                    <a:pt x="179" y="145"/>
                  </a:lnTo>
                  <a:lnTo>
                    <a:pt x="185" y="153"/>
                  </a:lnTo>
                  <a:lnTo>
                    <a:pt x="189" y="165"/>
                  </a:lnTo>
                  <a:lnTo>
                    <a:pt x="191" y="175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89" y="205"/>
                  </a:lnTo>
                  <a:lnTo>
                    <a:pt x="185" y="219"/>
                  </a:lnTo>
                  <a:lnTo>
                    <a:pt x="177" y="231"/>
                  </a:lnTo>
                  <a:lnTo>
                    <a:pt x="165" y="239"/>
                  </a:lnTo>
                  <a:lnTo>
                    <a:pt x="153" y="247"/>
                  </a:lnTo>
                  <a:lnTo>
                    <a:pt x="137" y="253"/>
                  </a:lnTo>
                  <a:lnTo>
                    <a:pt x="123" y="256"/>
                  </a:lnTo>
                  <a:lnTo>
                    <a:pt x="107" y="258"/>
                  </a:lnTo>
                  <a:lnTo>
                    <a:pt x="107" y="258"/>
                  </a:lnTo>
                  <a:close/>
                  <a:moveTo>
                    <a:pt x="84" y="34"/>
                  </a:moveTo>
                  <a:lnTo>
                    <a:pt x="42" y="34"/>
                  </a:lnTo>
                  <a:lnTo>
                    <a:pt x="42" y="109"/>
                  </a:lnTo>
                  <a:lnTo>
                    <a:pt x="86" y="109"/>
                  </a:lnTo>
                  <a:lnTo>
                    <a:pt x="86" y="109"/>
                  </a:lnTo>
                  <a:lnTo>
                    <a:pt x="103" y="107"/>
                  </a:lnTo>
                  <a:lnTo>
                    <a:pt x="109" y="105"/>
                  </a:lnTo>
                  <a:lnTo>
                    <a:pt x="115" y="101"/>
                  </a:lnTo>
                  <a:lnTo>
                    <a:pt x="121" y="95"/>
                  </a:lnTo>
                  <a:lnTo>
                    <a:pt x="125" y="89"/>
                  </a:lnTo>
                  <a:lnTo>
                    <a:pt x="127" y="81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27" y="60"/>
                  </a:lnTo>
                  <a:lnTo>
                    <a:pt x="125" y="54"/>
                  </a:lnTo>
                  <a:lnTo>
                    <a:pt x="121" y="48"/>
                  </a:lnTo>
                  <a:lnTo>
                    <a:pt x="115" y="42"/>
                  </a:lnTo>
                  <a:lnTo>
                    <a:pt x="109" y="38"/>
                  </a:lnTo>
                  <a:lnTo>
                    <a:pt x="103" y="36"/>
                  </a:lnTo>
                  <a:lnTo>
                    <a:pt x="84" y="34"/>
                  </a:lnTo>
                  <a:lnTo>
                    <a:pt x="84" y="34"/>
                  </a:lnTo>
                  <a:close/>
                  <a:moveTo>
                    <a:pt x="99" y="143"/>
                  </a:moveTo>
                  <a:lnTo>
                    <a:pt x="42" y="143"/>
                  </a:lnTo>
                  <a:lnTo>
                    <a:pt x="42" y="221"/>
                  </a:lnTo>
                  <a:lnTo>
                    <a:pt x="97" y="221"/>
                  </a:lnTo>
                  <a:lnTo>
                    <a:pt x="97" y="221"/>
                  </a:lnTo>
                  <a:lnTo>
                    <a:pt x="117" y="219"/>
                  </a:lnTo>
                  <a:lnTo>
                    <a:pt x="125" y="217"/>
                  </a:lnTo>
                  <a:lnTo>
                    <a:pt x="133" y="213"/>
                  </a:lnTo>
                  <a:lnTo>
                    <a:pt x="139" y="209"/>
                  </a:lnTo>
                  <a:lnTo>
                    <a:pt x="145" y="201"/>
                  </a:lnTo>
                  <a:lnTo>
                    <a:pt x="147" y="193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49" y="175"/>
                  </a:lnTo>
                  <a:lnTo>
                    <a:pt x="145" y="167"/>
                  </a:lnTo>
                  <a:lnTo>
                    <a:pt x="143" y="161"/>
                  </a:lnTo>
                  <a:lnTo>
                    <a:pt x="137" y="155"/>
                  </a:lnTo>
                  <a:lnTo>
                    <a:pt x="131" y="149"/>
                  </a:lnTo>
                  <a:lnTo>
                    <a:pt x="121" y="147"/>
                  </a:lnTo>
                  <a:lnTo>
                    <a:pt x="111" y="143"/>
                  </a:lnTo>
                  <a:lnTo>
                    <a:pt x="99" y="143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1ABF0BE1-3D13-4321-BFDB-BEB91C5BD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3399"/>
              <a:ext cx="165" cy="179"/>
            </a:xfrm>
            <a:custGeom>
              <a:avLst/>
              <a:gdLst>
                <a:gd name="T0" fmla="*/ 0 w 165"/>
                <a:gd name="T1" fmla="*/ 20 h 179"/>
                <a:gd name="T2" fmla="*/ 0 w 165"/>
                <a:gd name="T3" fmla="*/ 20 h 179"/>
                <a:gd name="T4" fmla="*/ 2 w 165"/>
                <a:gd name="T5" fmla="*/ 12 h 179"/>
                <a:gd name="T6" fmla="*/ 6 w 165"/>
                <a:gd name="T7" fmla="*/ 6 h 179"/>
                <a:gd name="T8" fmla="*/ 12 w 165"/>
                <a:gd name="T9" fmla="*/ 2 h 179"/>
                <a:gd name="T10" fmla="*/ 20 w 165"/>
                <a:gd name="T11" fmla="*/ 0 h 179"/>
                <a:gd name="T12" fmla="*/ 20 w 165"/>
                <a:gd name="T13" fmla="*/ 0 h 179"/>
                <a:gd name="T14" fmla="*/ 26 w 165"/>
                <a:gd name="T15" fmla="*/ 2 h 179"/>
                <a:gd name="T16" fmla="*/ 32 w 165"/>
                <a:gd name="T17" fmla="*/ 6 h 179"/>
                <a:gd name="T18" fmla="*/ 38 w 165"/>
                <a:gd name="T19" fmla="*/ 12 h 179"/>
                <a:gd name="T20" fmla="*/ 38 w 165"/>
                <a:gd name="T21" fmla="*/ 20 h 179"/>
                <a:gd name="T22" fmla="*/ 38 w 165"/>
                <a:gd name="T23" fmla="*/ 100 h 179"/>
                <a:gd name="T24" fmla="*/ 38 w 165"/>
                <a:gd name="T25" fmla="*/ 100 h 179"/>
                <a:gd name="T26" fmla="*/ 40 w 165"/>
                <a:gd name="T27" fmla="*/ 116 h 179"/>
                <a:gd name="T28" fmla="*/ 45 w 165"/>
                <a:gd name="T29" fmla="*/ 128 h 179"/>
                <a:gd name="T30" fmla="*/ 45 w 165"/>
                <a:gd name="T31" fmla="*/ 128 h 179"/>
                <a:gd name="T32" fmla="*/ 51 w 165"/>
                <a:gd name="T33" fmla="*/ 134 h 179"/>
                <a:gd name="T34" fmla="*/ 59 w 165"/>
                <a:gd name="T35" fmla="*/ 140 h 179"/>
                <a:gd name="T36" fmla="*/ 69 w 165"/>
                <a:gd name="T37" fmla="*/ 144 h 179"/>
                <a:gd name="T38" fmla="*/ 83 w 165"/>
                <a:gd name="T39" fmla="*/ 146 h 179"/>
                <a:gd name="T40" fmla="*/ 83 w 165"/>
                <a:gd name="T41" fmla="*/ 146 h 179"/>
                <a:gd name="T42" fmla="*/ 95 w 165"/>
                <a:gd name="T43" fmla="*/ 144 h 179"/>
                <a:gd name="T44" fmla="*/ 107 w 165"/>
                <a:gd name="T45" fmla="*/ 140 h 179"/>
                <a:gd name="T46" fmla="*/ 115 w 165"/>
                <a:gd name="T47" fmla="*/ 134 h 179"/>
                <a:gd name="T48" fmla="*/ 119 w 165"/>
                <a:gd name="T49" fmla="*/ 128 h 179"/>
                <a:gd name="T50" fmla="*/ 119 w 165"/>
                <a:gd name="T51" fmla="*/ 128 h 179"/>
                <a:gd name="T52" fmla="*/ 125 w 165"/>
                <a:gd name="T53" fmla="*/ 116 h 179"/>
                <a:gd name="T54" fmla="*/ 125 w 165"/>
                <a:gd name="T55" fmla="*/ 100 h 179"/>
                <a:gd name="T56" fmla="*/ 125 w 165"/>
                <a:gd name="T57" fmla="*/ 20 h 179"/>
                <a:gd name="T58" fmla="*/ 125 w 165"/>
                <a:gd name="T59" fmla="*/ 20 h 179"/>
                <a:gd name="T60" fmla="*/ 127 w 165"/>
                <a:gd name="T61" fmla="*/ 12 h 179"/>
                <a:gd name="T62" fmla="*/ 131 w 165"/>
                <a:gd name="T63" fmla="*/ 6 h 179"/>
                <a:gd name="T64" fmla="*/ 137 w 165"/>
                <a:gd name="T65" fmla="*/ 2 h 179"/>
                <a:gd name="T66" fmla="*/ 145 w 165"/>
                <a:gd name="T67" fmla="*/ 0 h 179"/>
                <a:gd name="T68" fmla="*/ 145 w 165"/>
                <a:gd name="T69" fmla="*/ 0 h 179"/>
                <a:gd name="T70" fmla="*/ 153 w 165"/>
                <a:gd name="T71" fmla="*/ 2 h 179"/>
                <a:gd name="T72" fmla="*/ 159 w 165"/>
                <a:gd name="T73" fmla="*/ 6 h 179"/>
                <a:gd name="T74" fmla="*/ 163 w 165"/>
                <a:gd name="T75" fmla="*/ 12 h 179"/>
                <a:gd name="T76" fmla="*/ 165 w 165"/>
                <a:gd name="T77" fmla="*/ 20 h 179"/>
                <a:gd name="T78" fmla="*/ 165 w 165"/>
                <a:gd name="T79" fmla="*/ 102 h 179"/>
                <a:gd name="T80" fmla="*/ 165 w 165"/>
                <a:gd name="T81" fmla="*/ 102 h 179"/>
                <a:gd name="T82" fmla="*/ 163 w 165"/>
                <a:gd name="T83" fmla="*/ 118 h 179"/>
                <a:gd name="T84" fmla="*/ 161 w 165"/>
                <a:gd name="T85" fmla="*/ 130 h 179"/>
                <a:gd name="T86" fmla="*/ 157 w 165"/>
                <a:gd name="T87" fmla="*/ 142 h 179"/>
                <a:gd name="T88" fmla="*/ 151 w 165"/>
                <a:gd name="T89" fmla="*/ 152 h 179"/>
                <a:gd name="T90" fmla="*/ 151 w 165"/>
                <a:gd name="T91" fmla="*/ 152 h 179"/>
                <a:gd name="T92" fmla="*/ 145 w 165"/>
                <a:gd name="T93" fmla="*/ 158 h 179"/>
                <a:gd name="T94" fmla="*/ 139 w 165"/>
                <a:gd name="T95" fmla="*/ 164 h 179"/>
                <a:gd name="T96" fmla="*/ 123 w 165"/>
                <a:gd name="T97" fmla="*/ 172 h 179"/>
                <a:gd name="T98" fmla="*/ 105 w 165"/>
                <a:gd name="T99" fmla="*/ 179 h 179"/>
                <a:gd name="T100" fmla="*/ 83 w 165"/>
                <a:gd name="T101" fmla="*/ 179 h 179"/>
                <a:gd name="T102" fmla="*/ 83 w 165"/>
                <a:gd name="T103" fmla="*/ 179 h 179"/>
                <a:gd name="T104" fmla="*/ 61 w 165"/>
                <a:gd name="T105" fmla="*/ 179 h 179"/>
                <a:gd name="T106" fmla="*/ 43 w 165"/>
                <a:gd name="T107" fmla="*/ 172 h 179"/>
                <a:gd name="T108" fmla="*/ 26 w 165"/>
                <a:gd name="T109" fmla="*/ 164 h 179"/>
                <a:gd name="T110" fmla="*/ 20 w 165"/>
                <a:gd name="T111" fmla="*/ 158 h 179"/>
                <a:gd name="T112" fmla="*/ 14 w 165"/>
                <a:gd name="T113" fmla="*/ 152 h 179"/>
                <a:gd name="T114" fmla="*/ 14 w 165"/>
                <a:gd name="T115" fmla="*/ 152 h 179"/>
                <a:gd name="T116" fmla="*/ 8 w 165"/>
                <a:gd name="T117" fmla="*/ 142 h 179"/>
                <a:gd name="T118" fmla="*/ 4 w 165"/>
                <a:gd name="T119" fmla="*/ 130 h 179"/>
                <a:gd name="T120" fmla="*/ 0 w 165"/>
                <a:gd name="T121" fmla="*/ 118 h 179"/>
                <a:gd name="T122" fmla="*/ 0 w 165"/>
                <a:gd name="T123" fmla="*/ 102 h 179"/>
                <a:gd name="T124" fmla="*/ 0 w 165"/>
                <a:gd name="T125" fmla="*/ 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" h="179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40" y="116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51" y="134"/>
                  </a:lnTo>
                  <a:lnTo>
                    <a:pt x="59" y="140"/>
                  </a:lnTo>
                  <a:lnTo>
                    <a:pt x="69" y="144"/>
                  </a:lnTo>
                  <a:lnTo>
                    <a:pt x="83" y="146"/>
                  </a:lnTo>
                  <a:lnTo>
                    <a:pt x="83" y="146"/>
                  </a:lnTo>
                  <a:lnTo>
                    <a:pt x="95" y="144"/>
                  </a:lnTo>
                  <a:lnTo>
                    <a:pt x="107" y="140"/>
                  </a:lnTo>
                  <a:lnTo>
                    <a:pt x="115" y="134"/>
                  </a:lnTo>
                  <a:lnTo>
                    <a:pt x="119" y="128"/>
                  </a:lnTo>
                  <a:lnTo>
                    <a:pt x="119" y="128"/>
                  </a:lnTo>
                  <a:lnTo>
                    <a:pt x="125" y="116"/>
                  </a:lnTo>
                  <a:lnTo>
                    <a:pt x="125" y="100"/>
                  </a:lnTo>
                  <a:lnTo>
                    <a:pt x="125" y="20"/>
                  </a:lnTo>
                  <a:lnTo>
                    <a:pt x="125" y="20"/>
                  </a:lnTo>
                  <a:lnTo>
                    <a:pt x="127" y="12"/>
                  </a:lnTo>
                  <a:lnTo>
                    <a:pt x="131" y="6"/>
                  </a:lnTo>
                  <a:lnTo>
                    <a:pt x="137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3" y="2"/>
                  </a:lnTo>
                  <a:lnTo>
                    <a:pt x="159" y="6"/>
                  </a:lnTo>
                  <a:lnTo>
                    <a:pt x="163" y="12"/>
                  </a:lnTo>
                  <a:lnTo>
                    <a:pt x="165" y="20"/>
                  </a:lnTo>
                  <a:lnTo>
                    <a:pt x="165" y="102"/>
                  </a:lnTo>
                  <a:lnTo>
                    <a:pt x="165" y="102"/>
                  </a:lnTo>
                  <a:lnTo>
                    <a:pt x="163" y="118"/>
                  </a:lnTo>
                  <a:lnTo>
                    <a:pt x="161" y="130"/>
                  </a:lnTo>
                  <a:lnTo>
                    <a:pt x="157" y="142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45" y="158"/>
                  </a:lnTo>
                  <a:lnTo>
                    <a:pt x="139" y="164"/>
                  </a:lnTo>
                  <a:lnTo>
                    <a:pt x="123" y="172"/>
                  </a:lnTo>
                  <a:lnTo>
                    <a:pt x="105" y="179"/>
                  </a:lnTo>
                  <a:lnTo>
                    <a:pt x="83" y="179"/>
                  </a:lnTo>
                  <a:lnTo>
                    <a:pt x="83" y="179"/>
                  </a:lnTo>
                  <a:lnTo>
                    <a:pt x="61" y="179"/>
                  </a:lnTo>
                  <a:lnTo>
                    <a:pt x="43" y="172"/>
                  </a:lnTo>
                  <a:lnTo>
                    <a:pt x="26" y="164"/>
                  </a:lnTo>
                  <a:lnTo>
                    <a:pt x="20" y="158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8" y="142"/>
                  </a:lnTo>
                  <a:lnTo>
                    <a:pt x="4" y="130"/>
                  </a:lnTo>
                  <a:lnTo>
                    <a:pt x="0" y="118"/>
                  </a:lnTo>
                  <a:lnTo>
                    <a:pt x="0" y="102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539DDE30-681E-4899-B958-7544C85872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9" y="3302"/>
              <a:ext cx="45" cy="276"/>
            </a:xfrm>
            <a:custGeom>
              <a:avLst/>
              <a:gdLst>
                <a:gd name="T0" fmla="*/ 0 w 45"/>
                <a:gd name="T1" fmla="*/ 22 h 276"/>
                <a:gd name="T2" fmla="*/ 0 w 45"/>
                <a:gd name="T3" fmla="*/ 22 h 276"/>
                <a:gd name="T4" fmla="*/ 2 w 45"/>
                <a:gd name="T5" fmla="*/ 12 h 276"/>
                <a:gd name="T6" fmla="*/ 6 w 45"/>
                <a:gd name="T7" fmla="*/ 6 h 276"/>
                <a:gd name="T8" fmla="*/ 15 w 45"/>
                <a:gd name="T9" fmla="*/ 2 h 276"/>
                <a:gd name="T10" fmla="*/ 23 w 45"/>
                <a:gd name="T11" fmla="*/ 0 h 276"/>
                <a:gd name="T12" fmla="*/ 23 w 45"/>
                <a:gd name="T13" fmla="*/ 0 h 276"/>
                <a:gd name="T14" fmla="*/ 33 w 45"/>
                <a:gd name="T15" fmla="*/ 2 h 276"/>
                <a:gd name="T16" fmla="*/ 39 w 45"/>
                <a:gd name="T17" fmla="*/ 6 h 276"/>
                <a:gd name="T18" fmla="*/ 43 w 45"/>
                <a:gd name="T19" fmla="*/ 12 h 276"/>
                <a:gd name="T20" fmla="*/ 45 w 45"/>
                <a:gd name="T21" fmla="*/ 22 h 276"/>
                <a:gd name="T22" fmla="*/ 45 w 45"/>
                <a:gd name="T23" fmla="*/ 22 h 276"/>
                <a:gd name="T24" fmla="*/ 43 w 45"/>
                <a:gd name="T25" fmla="*/ 30 h 276"/>
                <a:gd name="T26" fmla="*/ 39 w 45"/>
                <a:gd name="T27" fmla="*/ 38 h 276"/>
                <a:gd name="T28" fmla="*/ 33 w 45"/>
                <a:gd name="T29" fmla="*/ 42 h 276"/>
                <a:gd name="T30" fmla="*/ 23 w 45"/>
                <a:gd name="T31" fmla="*/ 44 h 276"/>
                <a:gd name="T32" fmla="*/ 23 w 45"/>
                <a:gd name="T33" fmla="*/ 44 h 276"/>
                <a:gd name="T34" fmla="*/ 15 w 45"/>
                <a:gd name="T35" fmla="*/ 42 h 276"/>
                <a:gd name="T36" fmla="*/ 6 w 45"/>
                <a:gd name="T37" fmla="*/ 38 h 276"/>
                <a:gd name="T38" fmla="*/ 2 w 45"/>
                <a:gd name="T39" fmla="*/ 30 h 276"/>
                <a:gd name="T40" fmla="*/ 0 w 45"/>
                <a:gd name="T41" fmla="*/ 22 h 276"/>
                <a:gd name="T42" fmla="*/ 0 w 45"/>
                <a:gd name="T43" fmla="*/ 22 h 276"/>
                <a:gd name="T44" fmla="*/ 23 w 45"/>
                <a:gd name="T45" fmla="*/ 97 h 276"/>
                <a:gd name="T46" fmla="*/ 23 w 45"/>
                <a:gd name="T47" fmla="*/ 97 h 276"/>
                <a:gd name="T48" fmla="*/ 31 w 45"/>
                <a:gd name="T49" fmla="*/ 99 h 276"/>
                <a:gd name="T50" fmla="*/ 37 w 45"/>
                <a:gd name="T51" fmla="*/ 103 h 276"/>
                <a:gd name="T52" fmla="*/ 41 w 45"/>
                <a:gd name="T53" fmla="*/ 109 h 276"/>
                <a:gd name="T54" fmla="*/ 43 w 45"/>
                <a:gd name="T55" fmla="*/ 117 h 276"/>
                <a:gd name="T56" fmla="*/ 43 w 45"/>
                <a:gd name="T57" fmla="*/ 257 h 276"/>
                <a:gd name="T58" fmla="*/ 43 w 45"/>
                <a:gd name="T59" fmla="*/ 257 h 276"/>
                <a:gd name="T60" fmla="*/ 41 w 45"/>
                <a:gd name="T61" fmla="*/ 265 h 276"/>
                <a:gd name="T62" fmla="*/ 37 w 45"/>
                <a:gd name="T63" fmla="*/ 272 h 276"/>
                <a:gd name="T64" fmla="*/ 31 w 45"/>
                <a:gd name="T65" fmla="*/ 276 h 276"/>
                <a:gd name="T66" fmla="*/ 23 w 45"/>
                <a:gd name="T67" fmla="*/ 276 h 276"/>
                <a:gd name="T68" fmla="*/ 23 w 45"/>
                <a:gd name="T69" fmla="*/ 276 h 276"/>
                <a:gd name="T70" fmla="*/ 15 w 45"/>
                <a:gd name="T71" fmla="*/ 276 h 276"/>
                <a:gd name="T72" fmla="*/ 8 w 45"/>
                <a:gd name="T73" fmla="*/ 272 h 276"/>
                <a:gd name="T74" fmla="*/ 4 w 45"/>
                <a:gd name="T75" fmla="*/ 265 h 276"/>
                <a:gd name="T76" fmla="*/ 4 w 45"/>
                <a:gd name="T77" fmla="*/ 257 h 276"/>
                <a:gd name="T78" fmla="*/ 4 w 45"/>
                <a:gd name="T79" fmla="*/ 117 h 276"/>
                <a:gd name="T80" fmla="*/ 4 w 45"/>
                <a:gd name="T81" fmla="*/ 117 h 276"/>
                <a:gd name="T82" fmla="*/ 4 w 45"/>
                <a:gd name="T83" fmla="*/ 109 h 276"/>
                <a:gd name="T84" fmla="*/ 8 w 45"/>
                <a:gd name="T85" fmla="*/ 103 h 276"/>
                <a:gd name="T86" fmla="*/ 15 w 45"/>
                <a:gd name="T87" fmla="*/ 99 h 276"/>
                <a:gd name="T88" fmla="*/ 23 w 45"/>
                <a:gd name="T89" fmla="*/ 97 h 276"/>
                <a:gd name="T90" fmla="*/ 23 w 45"/>
                <a:gd name="T91" fmla="*/ 9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" h="276">
                  <a:moveTo>
                    <a:pt x="0" y="22"/>
                  </a:moveTo>
                  <a:lnTo>
                    <a:pt x="0" y="2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39" y="6"/>
                  </a:lnTo>
                  <a:lnTo>
                    <a:pt x="43" y="1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3" y="30"/>
                  </a:lnTo>
                  <a:lnTo>
                    <a:pt x="39" y="38"/>
                  </a:lnTo>
                  <a:lnTo>
                    <a:pt x="33" y="4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15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31" y="99"/>
                  </a:lnTo>
                  <a:lnTo>
                    <a:pt x="37" y="103"/>
                  </a:lnTo>
                  <a:lnTo>
                    <a:pt x="41" y="109"/>
                  </a:lnTo>
                  <a:lnTo>
                    <a:pt x="43" y="117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41" y="265"/>
                  </a:lnTo>
                  <a:lnTo>
                    <a:pt x="37" y="272"/>
                  </a:lnTo>
                  <a:lnTo>
                    <a:pt x="31" y="276"/>
                  </a:lnTo>
                  <a:lnTo>
                    <a:pt x="23" y="276"/>
                  </a:lnTo>
                  <a:lnTo>
                    <a:pt x="23" y="276"/>
                  </a:lnTo>
                  <a:lnTo>
                    <a:pt x="15" y="276"/>
                  </a:lnTo>
                  <a:lnTo>
                    <a:pt x="8" y="272"/>
                  </a:lnTo>
                  <a:lnTo>
                    <a:pt x="4" y="265"/>
                  </a:lnTo>
                  <a:lnTo>
                    <a:pt x="4" y="25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4" y="109"/>
                  </a:lnTo>
                  <a:lnTo>
                    <a:pt x="8" y="103"/>
                  </a:lnTo>
                  <a:lnTo>
                    <a:pt x="15" y="99"/>
                  </a:lnTo>
                  <a:lnTo>
                    <a:pt x="23" y="97"/>
                  </a:lnTo>
                  <a:lnTo>
                    <a:pt x="23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4648D6A0-9AAA-4B60-B444-A7A9E40A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3314"/>
              <a:ext cx="40" cy="264"/>
            </a:xfrm>
            <a:custGeom>
              <a:avLst/>
              <a:gdLst>
                <a:gd name="T0" fmla="*/ 0 w 40"/>
                <a:gd name="T1" fmla="*/ 18 h 264"/>
                <a:gd name="T2" fmla="*/ 0 w 40"/>
                <a:gd name="T3" fmla="*/ 18 h 264"/>
                <a:gd name="T4" fmla="*/ 2 w 40"/>
                <a:gd name="T5" fmla="*/ 12 h 264"/>
                <a:gd name="T6" fmla="*/ 6 w 40"/>
                <a:gd name="T7" fmla="*/ 6 h 264"/>
                <a:gd name="T8" fmla="*/ 12 w 40"/>
                <a:gd name="T9" fmla="*/ 2 h 264"/>
                <a:gd name="T10" fmla="*/ 20 w 40"/>
                <a:gd name="T11" fmla="*/ 0 h 264"/>
                <a:gd name="T12" fmla="*/ 20 w 40"/>
                <a:gd name="T13" fmla="*/ 0 h 264"/>
                <a:gd name="T14" fmla="*/ 28 w 40"/>
                <a:gd name="T15" fmla="*/ 2 h 264"/>
                <a:gd name="T16" fmla="*/ 34 w 40"/>
                <a:gd name="T17" fmla="*/ 6 h 264"/>
                <a:gd name="T18" fmla="*/ 38 w 40"/>
                <a:gd name="T19" fmla="*/ 12 h 264"/>
                <a:gd name="T20" fmla="*/ 40 w 40"/>
                <a:gd name="T21" fmla="*/ 18 h 264"/>
                <a:gd name="T22" fmla="*/ 40 w 40"/>
                <a:gd name="T23" fmla="*/ 245 h 264"/>
                <a:gd name="T24" fmla="*/ 40 w 40"/>
                <a:gd name="T25" fmla="*/ 245 h 264"/>
                <a:gd name="T26" fmla="*/ 38 w 40"/>
                <a:gd name="T27" fmla="*/ 253 h 264"/>
                <a:gd name="T28" fmla="*/ 34 w 40"/>
                <a:gd name="T29" fmla="*/ 260 h 264"/>
                <a:gd name="T30" fmla="*/ 28 w 40"/>
                <a:gd name="T31" fmla="*/ 264 h 264"/>
                <a:gd name="T32" fmla="*/ 20 w 40"/>
                <a:gd name="T33" fmla="*/ 264 h 264"/>
                <a:gd name="T34" fmla="*/ 20 w 40"/>
                <a:gd name="T35" fmla="*/ 264 h 264"/>
                <a:gd name="T36" fmla="*/ 12 w 40"/>
                <a:gd name="T37" fmla="*/ 264 h 264"/>
                <a:gd name="T38" fmla="*/ 6 w 40"/>
                <a:gd name="T39" fmla="*/ 260 h 264"/>
                <a:gd name="T40" fmla="*/ 2 w 40"/>
                <a:gd name="T41" fmla="*/ 253 h 264"/>
                <a:gd name="T42" fmla="*/ 0 w 40"/>
                <a:gd name="T43" fmla="*/ 245 h 264"/>
                <a:gd name="T44" fmla="*/ 0 w 40"/>
                <a:gd name="T45" fmla="*/ 1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64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0" y="245"/>
                  </a:lnTo>
                  <a:lnTo>
                    <a:pt x="40" y="245"/>
                  </a:lnTo>
                  <a:lnTo>
                    <a:pt x="38" y="253"/>
                  </a:lnTo>
                  <a:lnTo>
                    <a:pt x="34" y="260"/>
                  </a:lnTo>
                  <a:lnTo>
                    <a:pt x="28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12" y="264"/>
                  </a:lnTo>
                  <a:lnTo>
                    <a:pt x="6" y="260"/>
                  </a:lnTo>
                  <a:lnTo>
                    <a:pt x="2" y="253"/>
                  </a:lnTo>
                  <a:lnTo>
                    <a:pt x="0" y="2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403CBC2B-BFCC-43C7-9F30-CD435C3DB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2" y="3314"/>
              <a:ext cx="161" cy="262"/>
            </a:xfrm>
            <a:custGeom>
              <a:avLst/>
              <a:gdLst>
                <a:gd name="T0" fmla="*/ 99 w 161"/>
                <a:gd name="T1" fmla="*/ 262 h 262"/>
                <a:gd name="T2" fmla="*/ 59 w 161"/>
                <a:gd name="T3" fmla="*/ 255 h 262"/>
                <a:gd name="T4" fmla="*/ 25 w 161"/>
                <a:gd name="T5" fmla="*/ 235 h 262"/>
                <a:gd name="T6" fmla="*/ 15 w 161"/>
                <a:gd name="T7" fmla="*/ 225 h 262"/>
                <a:gd name="T8" fmla="*/ 2 w 161"/>
                <a:gd name="T9" fmla="*/ 195 h 262"/>
                <a:gd name="T10" fmla="*/ 0 w 161"/>
                <a:gd name="T11" fmla="*/ 175 h 262"/>
                <a:gd name="T12" fmla="*/ 4 w 161"/>
                <a:gd name="T13" fmla="*/ 145 h 262"/>
                <a:gd name="T14" fmla="*/ 19 w 161"/>
                <a:gd name="T15" fmla="*/ 117 h 262"/>
                <a:gd name="T16" fmla="*/ 31 w 161"/>
                <a:gd name="T17" fmla="*/ 105 h 262"/>
                <a:gd name="T18" fmla="*/ 67 w 161"/>
                <a:gd name="T19" fmla="*/ 87 h 262"/>
                <a:gd name="T20" fmla="*/ 89 w 161"/>
                <a:gd name="T21" fmla="*/ 85 h 262"/>
                <a:gd name="T22" fmla="*/ 121 w 161"/>
                <a:gd name="T23" fmla="*/ 91 h 262"/>
                <a:gd name="T24" fmla="*/ 121 w 161"/>
                <a:gd name="T25" fmla="*/ 18 h 262"/>
                <a:gd name="T26" fmla="*/ 127 w 161"/>
                <a:gd name="T27" fmla="*/ 6 h 262"/>
                <a:gd name="T28" fmla="*/ 141 w 161"/>
                <a:gd name="T29" fmla="*/ 0 h 262"/>
                <a:gd name="T30" fmla="*/ 149 w 161"/>
                <a:gd name="T31" fmla="*/ 2 h 262"/>
                <a:gd name="T32" fmla="*/ 159 w 161"/>
                <a:gd name="T33" fmla="*/ 12 h 262"/>
                <a:gd name="T34" fmla="*/ 161 w 161"/>
                <a:gd name="T35" fmla="*/ 239 h 262"/>
                <a:gd name="T36" fmla="*/ 159 w 161"/>
                <a:gd name="T37" fmla="*/ 249 h 262"/>
                <a:gd name="T38" fmla="*/ 147 w 161"/>
                <a:gd name="T39" fmla="*/ 260 h 262"/>
                <a:gd name="T40" fmla="*/ 99 w 161"/>
                <a:gd name="T41" fmla="*/ 262 h 262"/>
                <a:gd name="T42" fmla="*/ 121 w 161"/>
                <a:gd name="T43" fmla="*/ 123 h 262"/>
                <a:gd name="T44" fmla="*/ 107 w 161"/>
                <a:gd name="T45" fmla="*/ 119 h 262"/>
                <a:gd name="T46" fmla="*/ 91 w 161"/>
                <a:gd name="T47" fmla="*/ 119 h 262"/>
                <a:gd name="T48" fmla="*/ 69 w 161"/>
                <a:gd name="T49" fmla="*/ 125 h 262"/>
                <a:gd name="T50" fmla="*/ 51 w 161"/>
                <a:gd name="T51" fmla="*/ 139 h 262"/>
                <a:gd name="T52" fmla="*/ 47 w 161"/>
                <a:gd name="T53" fmla="*/ 147 h 262"/>
                <a:gd name="T54" fmla="*/ 41 w 161"/>
                <a:gd name="T55" fmla="*/ 165 h 262"/>
                <a:gd name="T56" fmla="*/ 41 w 161"/>
                <a:gd name="T57" fmla="*/ 175 h 262"/>
                <a:gd name="T58" fmla="*/ 45 w 161"/>
                <a:gd name="T59" fmla="*/ 197 h 262"/>
                <a:gd name="T60" fmla="*/ 55 w 161"/>
                <a:gd name="T61" fmla="*/ 213 h 262"/>
                <a:gd name="T62" fmla="*/ 65 w 161"/>
                <a:gd name="T63" fmla="*/ 219 h 262"/>
                <a:gd name="T64" fmla="*/ 89 w 161"/>
                <a:gd name="T65" fmla="*/ 227 h 262"/>
                <a:gd name="T66" fmla="*/ 121 w 161"/>
                <a:gd name="T67" fmla="*/ 22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262">
                  <a:moveTo>
                    <a:pt x="99" y="262"/>
                  </a:moveTo>
                  <a:lnTo>
                    <a:pt x="99" y="262"/>
                  </a:lnTo>
                  <a:lnTo>
                    <a:pt x="79" y="260"/>
                  </a:lnTo>
                  <a:lnTo>
                    <a:pt x="59" y="255"/>
                  </a:lnTo>
                  <a:lnTo>
                    <a:pt x="41" y="247"/>
                  </a:lnTo>
                  <a:lnTo>
                    <a:pt x="25" y="235"/>
                  </a:lnTo>
                  <a:lnTo>
                    <a:pt x="25" y="235"/>
                  </a:lnTo>
                  <a:lnTo>
                    <a:pt x="15" y="225"/>
                  </a:lnTo>
                  <a:lnTo>
                    <a:pt x="6" y="211"/>
                  </a:lnTo>
                  <a:lnTo>
                    <a:pt x="2" y="19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59"/>
                  </a:lnTo>
                  <a:lnTo>
                    <a:pt x="4" y="145"/>
                  </a:lnTo>
                  <a:lnTo>
                    <a:pt x="11" y="131"/>
                  </a:lnTo>
                  <a:lnTo>
                    <a:pt x="19" y="117"/>
                  </a:lnTo>
                  <a:lnTo>
                    <a:pt x="19" y="117"/>
                  </a:lnTo>
                  <a:lnTo>
                    <a:pt x="31" y="105"/>
                  </a:lnTo>
                  <a:lnTo>
                    <a:pt x="47" y="95"/>
                  </a:lnTo>
                  <a:lnTo>
                    <a:pt x="67" y="87"/>
                  </a:lnTo>
                  <a:lnTo>
                    <a:pt x="89" y="85"/>
                  </a:lnTo>
                  <a:lnTo>
                    <a:pt x="89" y="85"/>
                  </a:lnTo>
                  <a:lnTo>
                    <a:pt x="107" y="87"/>
                  </a:lnTo>
                  <a:lnTo>
                    <a:pt x="121" y="91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3" y="12"/>
                  </a:lnTo>
                  <a:lnTo>
                    <a:pt x="127" y="6"/>
                  </a:lnTo>
                  <a:lnTo>
                    <a:pt x="133" y="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9" y="2"/>
                  </a:lnTo>
                  <a:lnTo>
                    <a:pt x="155" y="6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1" y="239"/>
                  </a:lnTo>
                  <a:lnTo>
                    <a:pt x="161" y="239"/>
                  </a:lnTo>
                  <a:lnTo>
                    <a:pt x="159" y="249"/>
                  </a:lnTo>
                  <a:lnTo>
                    <a:pt x="153" y="255"/>
                  </a:lnTo>
                  <a:lnTo>
                    <a:pt x="147" y="260"/>
                  </a:lnTo>
                  <a:lnTo>
                    <a:pt x="139" y="262"/>
                  </a:lnTo>
                  <a:lnTo>
                    <a:pt x="99" y="262"/>
                  </a:lnTo>
                  <a:close/>
                  <a:moveTo>
                    <a:pt x="121" y="227"/>
                  </a:moveTo>
                  <a:lnTo>
                    <a:pt x="121" y="123"/>
                  </a:lnTo>
                  <a:lnTo>
                    <a:pt x="121" y="123"/>
                  </a:lnTo>
                  <a:lnTo>
                    <a:pt x="107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79" y="121"/>
                  </a:lnTo>
                  <a:lnTo>
                    <a:pt x="69" y="125"/>
                  </a:lnTo>
                  <a:lnTo>
                    <a:pt x="59" y="131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47" y="147"/>
                  </a:lnTo>
                  <a:lnTo>
                    <a:pt x="43" y="155"/>
                  </a:lnTo>
                  <a:lnTo>
                    <a:pt x="41" y="16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87"/>
                  </a:lnTo>
                  <a:lnTo>
                    <a:pt x="45" y="197"/>
                  </a:lnTo>
                  <a:lnTo>
                    <a:pt x="49" y="205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65" y="219"/>
                  </a:lnTo>
                  <a:lnTo>
                    <a:pt x="77" y="225"/>
                  </a:lnTo>
                  <a:lnTo>
                    <a:pt x="89" y="227"/>
                  </a:lnTo>
                  <a:lnTo>
                    <a:pt x="105" y="227"/>
                  </a:lnTo>
                  <a:lnTo>
                    <a:pt x="121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7D7BAE9F-C2AE-4AC6-9E5E-CB8546C6B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0" y="3302"/>
              <a:ext cx="46" cy="276"/>
            </a:xfrm>
            <a:custGeom>
              <a:avLst/>
              <a:gdLst>
                <a:gd name="T0" fmla="*/ 0 w 46"/>
                <a:gd name="T1" fmla="*/ 22 h 276"/>
                <a:gd name="T2" fmla="*/ 0 w 46"/>
                <a:gd name="T3" fmla="*/ 22 h 276"/>
                <a:gd name="T4" fmla="*/ 2 w 46"/>
                <a:gd name="T5" fmla="*/ 12 h 276"/>
                <a:gd name="T6" fmla="*/ 8 w 46"/>
                <a:gd name="T7" fmla="*/ 6 h 276"/>
                <a:gd name="T8" fmla="*/ 14 w 46"/>
                <a:gd name="T9" fmla="*/ 2 h 276"/>
                <a:gd name="T10" fmla="*/ 24 w 46"/>
                <a:gd name="T11" fmla="*/ 0 h 276"/>
                <a:gd name="T12" fmla="*/ 24 w 46"/>
                <a:gd name="T13" fmla="*/ 0 h 276"/>
                <a:gd name="T14" fmla="*/ 32 w 46"/>
                <a:gd name="T15" fmla="*/ 2 h 276"/>
                <a:gd name="T16" fmla="*/ 40 w 46"/>
                <a:gd name="T17" fmla="*/ 6 h 276"/>
                <a:gd name="T18" fmla="*/ 44 w 46"/>
                <a:gd name="T19" fmla="*/ 12 h 276"/>
                <a:gd name="T20" fmla="*/ 46 w 46"/>
                <a:gd name="T21" fmla="*/ 22 h 276"/>
                <a:gd name="T22" fmla="*/ 46 w 46"/>
                <a:gd name="T23" fmla="*/ 22 h 276"/>
                <a:gd name="T24" fmla="*/ 44 w 46"/>
                <a:gd name="T25" fmla="*/ 30 h 276"/>
                <a:gd name="T26" fmla="*/ 40 w 46"/>
                <a:gd name="T27" fmla="*/ 38 h 276"/>
                <a:gd name="T28" fmla="*/ 32 w 46"/>
                <a:gd name="T29" fmla="*/ 42 h 276"/>
                <a:gd name="T30" fmla="*/ 24 w 46"/>
                <a:gd name="T31" fmla="*/ 44 h 276"/>
                <a:gd name="T32" fmla="*/ 24 w 46"/>
                <a:gd name="T33" fmla="*/ 44 h 276"/>
                <a:gd name="T34" fmla="*/ 14 w 46"/>
                <a:gd name="T35" fmla="*/ 42 h 276"/>
                <a:gd name="T36" fmla="*/ 8 w 46"/>
                <a:gd name="T37" fmla="*/ 38 h 276"/>
                <a:gd name="T38" fmla="*/ 2 w 46"/>
                <a:gd name="T39" fmla="*/ 30 h 276"/>
                <a:gd name="T40" fmla="*/ 0 w 46"/>
                <a:gd name="T41" fmla="*/ 22 h 276"/>
                <a:gd name="T42" fmla="*/ 0 w 46"/>
                <a:gd name="T43" fmla="*/ 22 h 276"/>
                <a:gd name="T44" fmla="*/ 24 w 46"/>
                <a:gd name="T45" fmla="*/ 97 h 276"/>
                <a:gd name="T46" fmla="*/ 24 w 46"/>
                <a:gd name="T47" fmla="*/ 97 h 276"/>
                <a:gd name="T48" fmla="*/ 32 w 46"/>
                <a:gd name="T49" fmla="*/ 99 h 276"/>
                <a:gd name="T50" fmla="*/ 38 w 46"/>
                <a:gd name="T51" fmla="*/ 103 h 276"/>
                <a:gd name="T52" fmla="*/ 42 w 46"/>
                <a:gd name="T53" fmla="*/ 109 h 276"/>
                <a:gd name="T54" fmla="*/ 42 w 46"/>
                <a:gd name="T55" fmla="*/ 117 h 276"/>
                <a:gd name="T56" fmla="*/ 42 w 46"/>
                <a:gd name="T57" fmla="*/ 257 h 276"/>
                <a:gd name="T58" fmla="*/ 42 w 46"/>
                <a:gd name="T59" fmla="*/ 257 h 276"/>
                <a:gd name="T60" fmla="*/ 42 w 46"/>
                <a:gd name="T61" fmla="*/ 265 h 276"/>
                <a:gd name="T62" fmla="*/ 36 w 46"/>
                <a:gd name="T63" fmla="*/ 272 h 276"/>
                <a:gd name="T64" fmla="*/ 30 w 46"/>
                <a:gd name="T65" fmla="*/ 276 h 276"/>
                <a:gd name="T66" fmla="*/ 24 w 46"/>
                <a:gd name="T67" fmla="*/ 276 h 276"/>
                <a:gd name="T68" fmla="*/ 24 w 46"/>
                <a:gd name="T69" fmla="*/ 276 h 276"/>
                <a:gd name="T70" fmla="*/ 16 w 46"/>
                <a:gd name="T71" fmla="*/ 276 h 276"/>
                <a:gd name="T72" fmla="*/ 10 w 46"/>
                <a:gd name="T73" fmla="*/ 272 h 276"/>
                <a:gd name="T74" fmla="*/ 6 w 46"/>
                <a:gd name="T75" fmla="*/ 265 h 276"/>
                <a:gd name="T76" fmla="*/ 4 w 46"/>
                <a:gd name="T77" fmla="*/ 257 h 276"/>
                <a:gd name="T78" fmla="*/ 4 w 46"/>
                <a:gd name="T79" fmla="*/ 117 h 276"/>
                <a:gd name="T80" fmla="*/ 4 w 46"/>
                <a:gd name="T81" fmla="*/ 117 h 276"/>
                <a:gd name="T82" fmla="*/ 6 w 46"/>
                <a:gd name="T83" fmla="*/ 109 h 276"/>
                <a:gd name="T84" fmla="*/ 10 w 46"/>
                <a:gd name="T85" fmla="*/ 103 h 276"/>
                <a:gd name="T86" fmla="*/ 16 w 46"/>
                <a:gd name="T87" fmla="*/ 99 h 276"/>
                <a:gd name="T88" fmla="*/ 24 w 46"/>
                <a:gd name="T89" fmla="*/ 97 h 276"/>
                <a:gd name="T90" fmla="*/ 24 w 46"/>
                <a:gd name="T91" fmla="*/ 9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" h="276">
                  <a:moveTo>
                    <a:pt x="0" y="22"/>
                  </a:moveTo>
                  <a:lnTo>
                    <a:pt x="0" y="22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30"/>
                  </a:lnTo>
                  <a:lnTo>
                    <a:pt x="40" y="38"/>
                  </a:lnTo>
                  <a:lnTo>
                    <a:pt x="32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14" y="42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24" y="97"/>
                  </a:moveTo>
                  <a:lnTo>
                    <a:pt x="24" y="97"/>
                  </a:lnTo>
                  <a:lnTo>
                    <a:pt x="32" y="99"/>
                  </a:lnTo>
                  <a:lnTo>
                    <a:pt x="38" y="103"/>
                  </a:lnTo>
                  <a:lnTo>
                    <a:pt x="42" y="109"/>
                  </a:lnTo>
                  <a:lnTo>
                    <a:pt x="42" y="117"/>
                  </a:lnTo>
                  <a:lnTo>
                    <a:pt x="42" y="257"/>
                  </a:lnTo>
                  <a:lnTo>
                    <a:pt x="42" y="257"/>
                  </a:lnTo>
                  <a:lnTo>
                    <a:pt x="42" y="265"/>
                  </a:lnTo>
                  <a:lnTo>
                    <a:pt x="36" y="272"/>
                  </a:lnTo>
                  <a:lnTo>
                    <a:pt x="30" y="276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16" y="276"/>
                  </a:lnTo>
                  <a:lnTo>
                    <a:pt x="10" y="272"/>
                  </a:lnTo>
                  <a:lnTo>
                    <a:pt x="6" y="265"/>
                  </a:lnTo>
                  <a:lnTo>
                    <a:pt x="4" y="25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6" y="109"/>
                  </a:lnTo>
                  <a:lnTo>
                    <a:pt x="10" y="103"/>
                  </a:lnTo>
                  <a:lnTo>
                    <a:pt x="16" y="99"/>
                  </a:lnTo>
                  <a:lnTo>
                    <a:pt x="24" y="97"/>
                  </a:lnTo>
                  <a:lnTo>
                    <a:pt x="2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774F9DFC-682E-4332-9D89-19DC0C1BE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3399"/>
              <a:ext cx="165" cy="179"/>
            </a:xfrm>
            <a:custGeom>
              <a:avLst/>
              <a:gdLst>
                <a:gd name="T0" fmla="*/ 0 w 165"/>
                <a:gd name="T1" fmla="*/ 20 h 179"/>
                <a:gd name="T2" fmla="*/ 6 w 165"/>
                <a:gd name="T3" fmla="*/ 6 h 179"/>
                <a:gd name="T4" fmla="*/ 20 w 165"/>
                <a:gd name="T5" fmla="*/ 0 h 179"/>
                <a:gd name="T6" fmla="*/ 26 w 165"/>
                <a:gd name="T7" fmla="*/ 2 h 179"/>
                <a:gd name="T8" fmla="*/ 36 w 165"/>
                <a:gd name="T9" fmla="*/ 12 h 179"/>
                <a:gd name="T10" fmla="*/ 38 w 165"/>
                <a:gd name="T11" fmla="*/ 28 h 179"/>
                <a:gd name="T12" fmla="*/ 48 w 165"/>
                <a:gd name="T13" fmla="*/ 16 h 179"/>
                <a:gd name="T14" fmla="*/ 77 w 165"/>
                <a:gd name="T15" fmla="*/ 2 h 179"/>
                <a:gd name="T16" fmla="*/ 95 w 165"/>
                <a:gd name="T17" fmla="*/ 0 h 179"/>
                <a:gd name="T18" fmla="*/ 123 w 165"/>
                <a:gd name="T19" fmla="*/ 4 h 179"/>
                <a:gd name="T20" fmla="*/ 145 w 165"/>
                <a:gd name="T21" fmla="*/ 16 h 179"/>
                <a:gd name="T22" fmla="*/ 153 w 165"/>
                <a:gd name="T23" fmla="*/ 26 h 179"/>
                <a:gd name="T24" fmla="*/ 163 w 165"/>
                <a:gd name="T25" fmla="*/ 54 h 179"/>
                <a:gd name="T26" fmla="*/ 165 w 165"/>
                <a:gd name="T27" fmla="*/ 160 h 179"/>
                <a:gd name="T28" fmla="*/ 163 w 165"/>
                <a:gd name="T29" fmla="*/ 168 h 179"/>
                <a:gd name="T30" fmla="*/ 153 w 165"/>
                <a:gd name="T31" fmla="*/ 179 h 179"/>
                <a:gd name="T32" fmla="*/ 145 w 165"/>
                <a:gd name="T33" fmla="*/ 179 h 179"/>
                <a:gd name="T34" fmla="*/ 131 w 165"/>
                <a:gd name="T35" fmla="*/ 175 h 179"/>
                <a:gd name="T36" fmla="*/ 125 w 165"/>
                <a:gd name="T37" fmla="*/ 160 h 179"/>
                <a:gd name="T38" fmla="*/ 125 w 165"/>
                <a:gd name="T39" fmla="*/ 82 h 179"/>
                <a:gd name="T40" fmla="*/ 123 w 165"/>
                <a:gd name="T41" fmla="*/ 60 h 179"/>
                <a:gd name="T42" fmla="*/ 115 w 165"/>
                <a:gd name="T43" fmla="*/ 44 h 179"/>
                <a:gd name="T44" fmla="*/ 109 w 165"/>
                <a:gd name="T45" fmla="*/ 40 h 179"/>
                <a:gd name="T46" fmla="*/ 97 w 165"/>
                <a:gd name="T47" fmla="*/ 34 h 179"/>
                <a:gd name="T48" fmla="*/ 87 w 165"/>
                <a:gd name="T49" fmla="*/ 34 h 179"/>
                <a:gd name="T50" fmla="*/ 65 w 165"/>
                <a:gd name="T51" fmla="*/ 40 h 179"/>
                <a:gd name="T52" fmla="*/ 48 w 165"/>
                <a:gd name="T53" fmla="*/ 56 h 179"/>
                <a:gd name="T54" fmla="*/ 44 w 165"/>
                <a:gd name="T55" fmla="*/ 66 h 179"/>
                <a:gd name="T56" fmla="*/ 38 w 165"/>
                <a:gd name="T57" fmla="*/ 96 h 179"/>
                <a:gd name="T58" fmla="*/ 38 w 165"/>
                <a:gd name="T59" fmla="*/ 160 h 179"/>
                <a:gd name="T60" fmla="*/ 32 w 165"/>
                <a:gd name="T61" fmla="*/ 175 h 179"/>
                <a:gd name="T62" fmla="*/ 20 w 165"/>
                <a:gd name="T63" fmla="*/ 179 h 179"/>
                <a:gd name="T64" fmla="*/ 12 w 165"/>
                <a:gd name="T65" fmla="*/ 179 h 179"/>
                <a:gd name="T66" fmla="*/ 2 w 165"/>
                <a:gd name="T67" fmla="*/ 168 h 179"/>
                <a:gd name="T68" fmla="*/ 0 w 165"/>
                <a:gd name="T69" fmla="*/ 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79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8" y="16"/>
                  </a:lnTo>
                  <a:lnTo>
                    <a:pt x="62" y="8"/>
                  </a:lnTo>
                  <a:lnTo>
                    <a:pt x="7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9" y="2"/>
                  </a:lnTo>
                  <a:lnTo>
                    <a:pt x="123" y="4"/>
                  </a:lnTo>
                  <a:lnTo>
                    <a:pt x="135" y="10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53" y="26"/>
                  </a:lnTo>
                  <a:lnTo>
                    <a:pt x="159" y="40"/>
                  </a:lnTo>
                  <a:lnTo>
                    <a:pt x="163" y="54"/>
                  </a:lnTo>
                  <a:lnTo>
                    <a:pt x="165" y="72"/>
                  </a:lnTo>
                  <a:lnTo>
                    <a:pt x="165" y="160"/>
                  </a:lnTo>
                  <a:lnTo>
                    <a:pt x="165" y="160"/>
                  </a:lnTo>
                  <a:lnTo>
                    <a:pt x="163" y="168"/>
                  </a:lnTo>
                  <a:lnTo>
                    <a:pt x="159" y="175"/>
                  </a:lnTo>
                  <a:lnTo>
                    <a:pt x="153" y="179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37" y="179"/>
                  </a:lnTo>
                  <a:lnTo>
                    <a:pt x="131" y="175"/>
                  </a:lnTo>
                  <a:lnTo>
                    <a:pt x="127" y="168"/>
                  </a:lnTo>
                  <a:lnTo>
                    <a:pt x="125" y="160"/>
                  </a:lnTo>
                  <a:lnTo>
                    <a:pt x="125" y="82"/>
                  </a:lnTo>
                  <a:lnTo>
                    <a:pt x="125" y="82"/>
                  </a:lnTo>
                  <a:lnTo>
                    <a:pt x="125" y="70"/>
                  </a:lnTo>
                  <a:lnTo>
                    <a:pt x="123" y="60"/>
                  </a:lnTo>
                  <a:lnTo>
                    <a:pt x="121" y="52"/>
                  </a:lnTo>
                  <a:lnTo>
                    <a:pt x="115" y="44"/>
                  </a:lnTo>
                  <a:lnTo>
                    <a:pt x="115" y="44"/>
                  </a:lnTo>
                  <a:lnTo>
                    <a:pt x="109" y="40"/>
                  </a:lnTo>
                  <a:lnTo>
                    <a:pt x="103" y="36"/>
                  </a:lnTo>
                  <a:lnTo>
                    <a:pt x="97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75" y="36"/>
                  </a:lnTo>
                  <a:lnTo>
                    <a:pt x="65" y="40"/>
                  </a:lnTo>
                  <a:lnTo>
                    <a:pt x="54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4" y="66"/>
                  </a:lnTo>
                  <a:lnTo>
                    <a:pt x="40" y="76"/>
                  </a:lnTo>
                  <a:lnTo>
                    <a:pt x="38" y="96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6" y="168"/>
                  </a:lnTo>
                  <a:lnTo>
                    <a:pt x="32" y="175"/>
                  </a:lnTo>
                  <a:lnTo>
                    <a:pt x="26" y="179"/>
                  </a:lnTo>
                  <a:lnTo>
                    <a:pt x="20" y="179"/>
                  </a:lnTo>
                  <a:lnTo>
                    <a:pt x="20" y="179"/>
                  </a:lnTo>
                  <a:lnTo>
                    <a:pt x="12" y="179"/>
                  </a:lnTo>
                  <a:lnTo>
                    <a:pt x="6" y="175"/>
                  </a:lnTo>
                  <a:lnTo>
                    <a:pt x="2" y="168"/>
                  </a:lnTo>
                  <a:lnTo>
                    <a:pt x="0" y="16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B3ED74F4-4FC8-4C4D-9E24-49A842809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7" y="3399"/>
              <a:ext cx="165" cy="265"/>
            </a:xfrm>
            <a:custGeom>
              <a:avLst/>
              <a:gdLst>
                <a:gd name="T0" fmla="*/ 28 w 165"/>
                <a:gd name="T1" fmla="*/ 213 h 265"/>
                <a:gd name="T2" fmla="*/ 38 w 165"/>
                <a:gd name="T3" fmla="*/ 217 h 265"/>
                <a:gd name="T4" fmla="*/ 51 w 165"/>
                <a:gd name="T5" fmla="*/ 223 h 265"/>
                <a:gd name="T6" fmla="*/ 83 w 165"/>
                <a:gd name="T7" fmla="*/ 233 h 265"/>
                <a:gd name="T8" fmla="*/ 93 w 165"/>
                <a:gd name="T9" fmla="*/ 231 h 265"/>
                <a:gd name="T10" fmla="*/ 109 w 165"/>
                <a:gd name="T11" fmla="*/ 225 h 265"/>
                <a:gd name="T12" fmla="*/ 115 w 165"/>
                <a:gd name="T13" fmla="*/ 221 h 265"/>
                <a:gd name="T14" fmla="*/ 123 w 165"/>
                <a:gd name="T15" fmla="*/ 207 h 265"/>
                <a:gd name="T16" fmla="*/ 127 w 165"/>
                <a:gd name="T17" fmla="*/ 189 h 265"/>
                <a:gd name="T18" fmla="*/ 127 w 165"/>
                <a:gd name="T19" fmla="*/ 164 h 265"/>
                <a:gd name="T20" fmla="*/ 105 w 165"/>
                <a:gd name="T21" fmla="*/ 177 h 265"/>
                <a:gd name="T22" fmla="*/ 79 w 165"/>
                <a:gd name="T23" fmla="*/ 179 h 265"/>
                <a:gd name="T24" fmla="*/ 63 w 165"/>
                <a:gd name="T25" fmla="*/ 177 h 265"/>
                <a:gd name="T26" fmla="*/ 34 w 165"/>
                <a:gd name="T27" fmla="*/ 164 h 265"/>
                <a:gd name="T28" fmla="*/ 24 w 165"/>
                <a:gd name="T29" fmla="*/ 156 h 265"/>
                <a:gd name="T30" fmla="*/ 6 w 165"/>
                <a:gd name="T31" fmla="*/ 126 h 265"/>
                <a:gd name="T32" fmla="*/ 0 w 165"/>
                <a:gd name="T33" fmla="*/ 90 h 265"/>
                <a:gd name="T34" fmla="*/ 0 w 165"/>
                <a:gd name="T35" fmla="*/ 72 h 265"/>
                <a:gd name="T36" fmla="*/ 12 w 165"/>
                <a:gd name="T37" fmla="*/ 38 h 265"/>
                <a:gd name="T38" fmla="*/ 22 w 165"/>
                <a:gd name="T39" fmla="*/ 24 h 265"/>
                <a:gd name="T40" fmla="*/ 47 w 165"/>
                <a:gd name="T41" fmla="*/ 8 h 265"/>
                <a:gd name="T42" fmla="*/ 79 w 165"/>
                <a:gd name="T43" fmla="*/ 0 h 265"/>
                <a:gd name="T44" fmla="*/ 93 w 165"/>
                <a:gd name="T45" fmla="*/ 2 h 265"/>
                <a:gd name="T46" fmla="*/ 117 w 165"/>
                <a:gd name="T47" fmla="*/ 10 h 265"/>
                <a:gd name="T48" fmla="*/ 127 w 165"/>
                <a:gd name="T49" fmla="*/ 14 h 265"/>
                <a:gd name="T50" fmla="*/ 133 w 165"/>
                <a:gd name="T51" fmla="*/ 4 h 265"/>
                <a:gd name="T52" fmla="*/ 145 w 165"/>
                <a:gd name="T53" fmla="*/ 0 h 265"/>
                <a:gd name="T54" fmla="*/ 153 w 165"/>
                <a:gd name="T55" fmla="*/ 2 h 265"/>
                <a:gd name="T56" fmla="*/ 163 w 165"/>
                <a:gd name="T57" fmla="*/ 12 h 265"/>
                <a:gd name="T58" fmla="*/ 165 w 165"/>
                <a:gd name="T59" fmla="*/ 181 h 265"/>
                <a:gd name="T60" fmla="*/ 163 w 165"/>
                <a:gd name="T61" fmla="*/ 201 h 265"/>
                <a:gd name="T62" fmla="*/ 151 w 165"/>
                <a:gd name="T63" fmla="*/ 233 h 265"/>
                <a:gd name="T64" fmla="*/ 141 w 165"/>
                <a:gd name="T65" fmla="*/ 245 h 265"/>
                <a:gd name="T66" fmla="*/ 117 w 165"/>
                <a:gd name="T67" fmla="*/ 259 h 265"/>
                <a:gd name="T68" fmla="*/ 83 w 165"/>
                <a:gd name="T69" fmla="*/ 265 h 265"/>
                <a:gd name="T70" fmla="*/ 63 w 165"/>
                <a:gd name="T71" fmla="*/ 263 h 265"/>
                <a:gd name="T72" fmla="*/ 38 w 165"/>
                <a:gd name="T73" fmla="*/ 257 h 265"/>
                <a:gd name="T74" fmla="*/ 20 w 165"/>
                <a:gd name="T75" fmla="*/ 247 h 265"/>
                <a:gd name="T76" fmla="*/ 12 w 165"/>
                <a:gd name="T77" fmla="*/ 231 h 265"/>
                <a:gd name="T78" fmla="*/ 14 w 165"/>
                <a:gd name="T79" fmla="*/ 223 h 265"/>
                <a:gd name="T80" fmla="*/ 22 w 165"/>
                <a:gd name="T81" fmla="*/ 215 h 265"/>
                <a:gd name="T82" fmla="*/ 28 w 165"/>
                <a:gd name="T83" fmla="*/ 213 h 265"/>
                <a:gd name="T84" fmla="*/ 127 w 165"/>
                <a:gd name="T85" fmla="*/ 50 h 265"/>
                <a:gd name="T86" fmla="*/ 119 w 165"/>
                <a:gd name="T87" fmla="*/ 44 h 265"/>
                <a:gd name="T88" fmla="*/ 99 w 165"/>
                <a:gd name="T89" fmla="*/ 36 h 265"/>
                <a:gd name="T90" fmla="*/ 85 w 165"/>
                <a:gd name="T91" fmla="*/ 34 h 265"/>
                <a:gd name="T92" fmla="*/ 67 w 165"/>
                <a:gd name="T93" fmla="*/ 38 h 265"/>
                <a:gd name="T94" fmla="*/ 53 w 165"/>
                <a:gd name="T95" fmla="*/ 48 h 265"/>
                <a:gd name="T96" fmla="*/ 47 w 165"/>
                <a:gd name="T97" fmla="*/ 56 h 265"/>
                <a:gd name="T98" fmla="*/ 41 w 165"/>
                <a:gd name="T99" fmla="*/ 78 h 265"/>
                <a:gd name="T100" fmla="*/ 38 w 165"/>
                <a:gd name="T101" fmla="*/ 90 h 265"/>
                <a:gd name="T102" fmla="*/ 43 w 165"/>
                <a:gd name="T103" fmla="*/ 114 h 265"/>
                <a:gd name="T104" fmla="*/ 53 w 165"/>
                <a:gd name="T105" fmla="*/ 132 h 265"/>
                <a:gd name="T106" fmla="*/ 59 w 165"/>
                <a:gd name="T107" fmla="*/ 138 h 265"/>
                <a:gd name="T108" fmla="*/ 75 w 165"/>
                <a:gd name="T109" fmla="*/ 146 h 265"/>
                <a:gd name="T110" fmla="*/ 85 w 165"/>
                <a:gd name="T111" fmla="*/ 146 h 265"/>
                <a:gd name="T112" fmla="*/ 107 w 165"/>
                <a:gd name="T113" fmla="*/ 142 h 265"/>
                <a:gd name="T114" fmla="*/ 127 w 165"/>
                <a:gd name="T115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5" h="265">
                  <a:moveTo>
                    <a:pt x="28" y="213"/>
                  </a:moveTo>
                  <a:lnTo>
                    <a:pt x="28" y="213"/>
                  </a:lnTo>
                  <a:lnTo>
                    <a:pt x="34" y="215"/>
                  </a:lnTo>
                  <a:lnTo>
                    <a:pt x="38" y="217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67" y="231"/>
                  </a:lnTo>
                  <a:lnTo>
                    <a:pt x="83" y="233"/>
                  </a:lnTo>
                  <a:lnTo>
                    <a:pt x="83" y="233"/>
                  </a:lnTo>
                  <a:lnTo>
                    <a:pt x="93" y="231"/>
                  </a:lnTo>
                  <a:lnTo>
                    <a:pt x="103" y="229"/>
                  </a:lnTo>
                  <a:lnTo>
                    <a:pt x="109" y="225"/>
                  </a:lnTo>
                  <a:lnTo>
                    <a:pt x="115" y="221"/>
                  </a:lnTo>
                  <a:lnTo>
                    <a:pt x="115" y="221"/>
                  </a:lnTo>
                  <a:lnTo>
                    <a:pt x="121" y="213"/>
                  </a:lnTo>
                  <a:lnTo>
                    <a:pt x="123" y="207"/>
                  </a:lnTo>
                  <a:lnTo>
                    <a:pt x="125" y="199"/>
                  </a:lnTo>
                  <a:lnTo>
                    <a:pt x="127" y="189"/>
                  </a:lnTo>
                  <a:lnTo>
                    <a:pt x="127" y="164"/>
                  </a:lnTo>
                  <a:lnTo>
                    <a:pt x="127" y="164"/>
                  </a:lnTo>
                  <a:lnTo>
                    <a:pt x="115" y="170"/>
                  </a:lnTo>
                  <a:lnTo>
                    <a:pt x="105" y="177"/>
                  </a:lnTo>
                  <a:lnTo>
                    <a:pt x="93" y="179"/>
                  </a:lnTo>
                  <a:lnTo>
                    <a:pt x="79" y="179"/>
                  </a:lnTo>
                  <a:lnTo>
                    <a:pt x="79" y="179"/>
                  </a:lnTo>
                  <a:lnTo>
                    <a:pt x="63" y="177"/>
                  </a:lnTo>
                  <a:lnTo>
                    <a:pt x="49" y="172"/>
                  </a:lnTo>
                  <a:lnTo>
                    <a:pt x="34" y="164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12" y="142"/>
                  </a:lnTo>
                  <a:lnTo>
                    <a:pt x="6" y="126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12" y="3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14"/>
                  </a:lnTo>
                  <a:lnTo>
                    <a:pt x="47" y="8"/>
                  </a:lnTo>
                  <a:lnTo>
                    <a:pt x="61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93" y="2"/>
                  </a:lnTo>
                  <a:lnTo>
                    <a:pt x="105" y="4"/>
                  </a:lnTo>
                  <a:lnTo>
                    <a:pt x="117" y="10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9" y="10"/>
                  </a:lnTo>
                  <a:lnTo>
                    <a:pt x="133" y="4"/>
                  </a:lnTo>
                  <a:lnTo>
                    <a:pt x="139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3" y="2"/>
                  </a:lnTo>
                  <a:lnTo>
                    <a:pt x="159" y="6"/>
                  </a:lnTo>
                  <a:lnTo>
                    <a:pt x="163" y="12"/>
                  </a:lnTo>
                  <a:lnTo>
                    <a:pt x="165" y="20"/>
                  </a:lnTo>
                  <a:lnTo>
                    <a:pt x="165" y="181"/>
                  </a:lnTo>
                  <a:lnTo>
                    <a:pt x="165" y="181"/>
                  </a:lnTo>
                  <a:lnTo>
                    <a:pt x="163" y="201"/>
                  </a:lnTo>
                  <a:lnTo>
                    <a:pt x="159" y="219"/>
                  </a:lnTo>
                  <a:lnTo>
                    <a:pt x="151" y="233"/>
                  </a:lnTo>
                  <a:lnTo>
                    <a:pt x="141" y="245"/>
                  </a:lnTo>
                  <a:lnTo>
                    <a:pt x="141" y="245"/>
                  </a:lnTo>
                  <a:lnTo>
                    <a:pt x="129" y="253"/>
                  </a:lnTo>
                  <a:lnTo>
                    <a:pt x="117" y="259"/>
                  </a:lnTo>
                  <a:lnTo>
                    <a:pt x="101" y="263"/>
                  </a:lnTo>
                  <a:lnTo>
                    <a:pt x="83" y="265"/>
                  </a:lnTo>
                  <a:lnTo>
                    <a:pt x="83" y="265"/>
                  </a:lnTo>
                  <a:lnTo>
                    <a:pt x="63" y="263"/>
                  </a:lnTo>
                  <a:lnTo>
                    <a:pt x="51" y="261"/>
                  </a:lnTo>
                  <a:lnTo>
                    <a:pt x="38" y="257"/>
                  </a:lnTo>
                  <a:lnTo>
                    <a:pt x="28" y="253"/>
                  </a:lnTo>
                  <a:lnTo>
                    <a:pt x="20" y="247"/>
                  </a:lnTo>
                  <a:lnTo>
                    <a:pt x="14" y="239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4" y="223"/>
                  </a:lnTo>
                  <a:lnTo>
                    <a:pt x="16" y="219"/>
                  </a:lnTo>
                  <a:lnTo>
                    <a:pt x="22" y="215"/>
                  </a:lnTo>
                  <a:lnTo>
                    <a:pt x="28" y="213"/>
                  </a:lnTo>
                  <a:lnTo>
                    <a:pt x="28" y="213"/>
                  </a:lnTo>
                  <a:close/>
                  <a:moveTo>
                    <a:pt x="127" y="132"/>
                  </a:moveTo>
                  <a:lnTo>
                    <a:pt x="127" y="50"/>
                  </a:lnTo>
                  <a:lnTo>
                    <a:pt x="127" y="50"/>
                  </a:lnTo>
                  <a:lnTo>
                    <a:pt x="119" y="44"/>
                  </a:lnTo>
                  <a:lnTo>
                    <a:pt x="109" y="40"/>
                  </a:lnTo>
                  <a:lnTo>
                    <a:pt x="99" y="36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75" y="34"/>
                  </a:lnTo>
                  <a:lnTo>
                    <a:pt x="67" y="38"/>
                  </a:lnTo>
                  <a:lnTo>
                    <a:pt x="59" y="42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47" y="56"/>
                  </a:lnTo>
                  <a:lnTo>
                    <a:pt x="43" y="66"/>
                  </a:lnTo>
                  <a:lnTo>
                    <a:pt x="41" y="78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41" y="102"/>
                  </a:lnTo>
                  <a:lnTo>
                    <a:pt x="43" y="114"/>
                  </a:lnTo>
                  <a:lnTo>
                    <a:pt x="47" y="124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9" y="138"/>
                  </a:lnTo>
                  <a:lnTo>
                    <a:pt x="65" y="142"/>
                  </a:lnTo>
                  <a:lnTo>
                    <a:pt x="75" y="146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97" y="146"/>
                  </a:lnTo>
                  <a:lnTo>
                    <a:pt x="107" y="142"/>
                  </a:lnTo>
                  <a:lnTo>
                    <a:pt x="117" y="138"/>
                  </a:lnTo>
                  <a:lnTo>
                    <a:pt x="127" y="132"/>
                  </a:lnTo>
                  <a:lnTo>
                    <a:pt x="127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412CF6AF-C90C-4E6E-BC9C-1E4936211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3399"/>
              <a:ext cx="183" cy="179"/>
            </a:xfrm>
            <a:custGeom>
              <a:avLst/>
              <a:gdLst>
                <a:gd name="T0" fmla="*/ 26 w 183"/>
                <a:gd name="T1" fmla="*/ 26 h 179"/>
                <a:gd name="T2" fmla="*/ 56 w 183"/>
                <a:gd name="T3" fmla="*/ 8 h 179"/>
                <a:gd name="T4" fmla="*/ 92 w 183"/>
                <a:gd name="T5" fmla="*/ 0 h 179"/>
                <a:gd name="T6" fmla="*/ 111 w 183"/>
                <a:gd name="T7" fmla="*/ 2 h 179"/>
                <a:gd name="T8" fmla="*/ 143 w 183"/>
                <a:gd name="T9" fmla="*/ 16 h 179"/>
                <a:gd name="T10" fmla="*/ 157 w 183"/>
                <a:gd name="T11" fmla="*/ 26 h 179"/>
                <a:gd name="T12" fmla="*/ 177 w 183"/>
                <a:gd name="T13" fmla="*/ 54 h 179"/>
                <a:gd name="T14" fmla="*/ 183 w 183"/>
                <a:gd name="T15" fmla="*/ 90 h 179"/>
                <a:gd name="T16" fmla="*/ 183 w 183"/>
                <a:gd name="T17" fmla="*/ 108 h 179"/>
                <a:gd name="T18" fmla="*/ 169 w 183"/>
                <a:gd name="T19" fmla="*/ 142 h 179"/>
                <a:gd name="T20" fmla="*/ 157 w 183"/>
                <a:gd name="T21" fmla="*/ 154 h 179"/>
                <a:gd name="T22" fmla="*/ 129 w 183"/>
                <a:gd name="T23" fmla="*/ 172 h 179"/>
                <a:gd name="T24" fmla="*/ 92 w 183"/>
                <a:gd name="T25" fmla="*/ 179 h 179"/>
                <a:gd name="T26" fmla="*/ 72 w 183"/>
                <a:gd name="T27" fmla="*/ 179 h 179"/>
                <a:gd name="T28" fmla="*/ 40 w 183"/>
                <a:gd name="T29" fmla="*/ 164 h 179"/>
                <a:gd name="T30" fmla="*/ 26 w 183"/>
                <a:gd name="T31" fmla="*/ 154 h 179"/>
                <a:gd name="T32" fmla="*/ 6 w 183"/>
                <a:gd name="T33" fmla="*/ 126 h 179"/>
                <a:gd name="T34" fmla="*/ 0 w 183"/>
                <a:gd name="T35" fmla="*/ 90 h 179"/>
                <a:gd name="T36" fmla="*/ 2 w 183"/>
                <a:gd name="T37" fmla="*/ 70 h 179"/>
                <a:gd name="T38" fmla="*/ 16 w 183"/>
                <a:gd name="T39" fmla="*/ 38 h 179"/>
                <a:gd name="T40" fmla="*/ 26 w 183"/>
                <a:gd name="T41" fmla="*/ 26 h 179"/>
                <a:gd name="T42" fmla="*/ 52 w 183"/>
                <a:gd name="T43" fmla="*/ 130 h 179"/>
                <a:gd name="T44" fmla="*/ 70 w 183"/>
                <a:gd name="T45" fmla="*/ 142 h 179"/>
                <a:gd name="T46" fmla="*/ 92 w 183"/>
                <a:gd name="T47" fmla="*/ 146 h 179"/>
                <a:gd name="T48" fmla="*/ 103 w 183"/>
                <a:gd name="T49" fmla="*/ 146 h 179"/>
                <a:gd name="T50" fmla="*/ 123 w 183"/>
                <a:gd name="T51" fmla="*/ 136 h 179"/>
                <a:gd name="T52" fmla="*/ 131 w 183"/>
                <a:gd name="T53" fmla="*/ 130 h 179"/>
                <a:gd name="T54" fmla="*/ 141 w 183"/>
                <a:gd name="T55" fmla="*/ 112 h 179"/>
                <a:gd name="T56" fmla="*/ 145 w 183"/>
                <a:gd name="T57" fmla="*/ 90 h 179"/>
                <a:gd name="T58" fmla="*/ 145 w 183"/>
                <a:gd name="T59" fmla="*/ 78 h 179"/>
                <a:gd name="T60" fmla="*/ 137 w 183"/>
                <a:gd name="T61" fmla="*/ 58 h 179"/>
                <a:gd name="T62" fmla="*/ 131 w 183"/>
                <a:gd name="T63" fmla="*/ 50 h 179"/>
                <a:gd name="T64" fmla="*/ 113 w 183"/>
                <a:gd name="T65" fmla="*/ 38 h 179"/>
                <a:gd name="T66" fmla="*/ 92 w 183"/>
                <a:gd name="T67" fmla="*/ 34 h 179"/>
                <a:gd name="T68" fmla="*/ 80 w 183"/>
                <a:gd name="T69" fmla="*/ 34 h 179"/>
                <a:gd name="T70" fmla="*/ 60 w 183"/>
                <a:gd name="T71" fmla="*/ 42 h 179"/>
                <a:gd name="T72" fmla="*/ 52 w 183"/>
                <a:gd name="T73" fmla="*/ 50 h 179"/>
                <a:gd name="T74" fmla="*/ 42 w 183"/>
                <a:gd name="T75" fmla="*/ 68 h 179"/>
                <a:gd name="T76" fmla="*/ 38 w 183"/>
                <a:gd name="T77" fmla="*/ 90 h 179"/>
                <a:gd name="T78" fmla="*/ 40 w 183"/>
                <a:gd name="T79" fmla="*/ 102 h 179"/>
                <a:gd name="T80" fmla="*/ 46 w 183"/>
                <a:gd name="T81" fmla="*/ 122 h 179"/>
                <a:gd name="T82" fmla="*/ 52 w 183"/>
                <a:gd name="T83" fmla="*/ 13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" h="179">
                  <a:moveTo>
                    <a:pt x="26" y="26"/>
                  </a:moveTo>
                  <a:lnTo>
                    <a:pt x="26" y="2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2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2"/>
                  </a:lnTo>
                  <a:lnTo>
                    <a:pt x="129" y="8"/>
                  </a:lnTo>
                  <a:lnTo>
                    <a:pt x="143" y="1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69" y="38"/>
                  </a:lnTo>
                  <a:lnTo>
                    <a:pt x="177" y="54"/>
                  </a:lnTo>
                  <a:lnTo>
                    <a:pt x="183" y="70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3" y="108"/>
                  </a:lnTo>
                  <a:lnTo>
                    <a:pt x="177" y="126"/>
                  </a:lnTo>
                  <a:lnTo>
                    <a:pt x="169" y="142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45" y="164"/>
                  </a:lnTo>
                  <a:lnTo>
                    <a:pt x="129" y="172"/>
                  </a:lnTo>
                  <a:lnTo>
                    <a:pt x="111" y="179"/>
                  </a:lnTo>
                  <a:lnTo>
                    <a:pt x="92" y="179"/>
                  </a:lnTo>
                  <a:lnTo>
                    <a:pt x="92" y="179"/>
                  </a:lnTo>
                  <a:lnTo>
                    <a:pt x="72" y="179"/>
                  </a:lnTo>
                  <a:lnTo>
                    <a:pt x="56" y="172"/>
                  </a:lnTo>
                  <a:lnTo>
                    <a:pt x="40" y="16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16" y="142"/>
                  </a:lnTo>
                  <a:lnTo>
                    <a:pt x="6" y="126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70"/>
                  </a:lnTo>
                  <a:lnTo>
                    <a:pt x="6" y="54"/>
                  </a:lnTo>
                  <a:lnTo>
                    <a:pt x="16" y="38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52" y="130"/>
                  </a:moveTo>
                  <a:lnTo>
                    <a:pt x="52" y="130"/>
                  </a:lnTo>
                  <a:lnTo>
                    <a:pt x="60" y="136"/>
                  </a:lnTo>
                  <a:lnTo>
                    <a:pt x="70" y="142"/>
                  </a:lnTo>
                  <a:lnTo>
                    <a:pt x="80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103" y="146"/>
                  </a:lnTo>
                  <a:lnTo>
                    <a:pt x="113" y="142"/>
                  </a:lnTo>
                  <a:lnTo>
                    <a:pt x="123" y="136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7" y="122"/>
                  </a:lnTo>
                  <a:lnTo>
                    <a:pt x="141" y="112"/>
                  </a:lnTo>
                  <a:lnTo>
                    <a:pt x="145" y="102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78"/>
                  </a:lnTo>
                  <a:lnTo>
                    <a:pt x="141" y="68"/>
                  </a:lnTo>
                  <a:lnTo>
                    <a:pt x="137" y="58"/>
                  </a:lnTo>
                  <a:lnTo>
                    <a:pt x="131" y="50"/>
                  </a:lnTo>
                  <a:lnTo>
                    <a:pt x="131" y="50"/>
                  </a:lnTo>
                  <a:lnTo>
                    <a:pt x="123" y="42"/>
                  </a:lnTo>
                  <a:lnTo>
                    <a:pt x="113" y="38"/>
                  </a:lnTo>
                  <a:lnTo>
                    <a:pt x="103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80" y="34"/>
                  </a:lnTo>
                  <a:lnTo>
                    <a:pt x="70" y="38"/>
                  </a:lnTo>
                  <a:lnTo>
                    <a:pt x="60" y="42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46" y="58"/>
                  </a:lnTo>
                  <a:lnTo>
                    <a:pt x="42" y="68"/>
                  </a:lnTo>
                  <a:lnTo>
                    <a:pt x="40" y="78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40" y="102"/>
                  </a:lnTo>
                  <a:lnTo>
                    <a:pt x="42" y="112"/>
                  </a:lnTo>
                  <a:lnTo>
                    <a:pt x="46" y="122"/>
                  </a:lnTo>
                  <a:lnTo>
                    <a:pt x="52" y="130"/>
                  </a:lnTo>
                  <a:lnTo>
                    <a:pt x="52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81B81A3C-BDB7-4061-901B-DCB49B4B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3399"/>
              <a:ext cx="165" cy="179"/>
            </a:xfrm>
            <a:custGeom>
              <a:avLst/>
              <a:gdLst>
                <a:gd name="T0" fmla="*/ 0 w 165"/>
                <a:gd name="T1" fmla="*/ 20 h 179"/>
                <a:gd name="T2" fmla="*/ 6 w 165"/>
                <a:gd name="T3" fmla="*/ 6 h 179"/>
                <a:gd name="T4" fmla="*/ 18 w 165"/>
                <a:gd name="T5" fmla="*/ 0 h 179"/>
                <a:gd name="T6" fmla="*/ 26 w 165"/>
                <a:gd name="T7" fmla="*/ 2 h 179"/>
                <a:gd name="T8" fmla="*/ 36 w 165"/>
                <a:gd name="T9" fmla="*/ 12 h 179"/>
                <a:gd name="T10" fmla="*/ 38 w 165"/>
                <a:gd name="T11" fmla="*/ 28 h 179"/>
                <a:gd name="T12" fmla="*/ 48 w 165"/>
                <a:gd name="T13" fmla="*/ 16 h 179"/>
                <a:gd name="T14" fmla="*/ 77 w 165"/>
                <a:gd name="T15" fmla="*/ 2 h 179"/>
                <a:gd name="T16" fmla="*/ 95 w 165"/>
                <a:gd name="T17" fmla="*/ 0 h 179"/>
                <a:gd name="T18" fmla="*/ 121 w 165"/>
                <a:gd name="T19" fmla="*/ 4 h 179"/>
                <a:gd name="T20" fmla="*/ 145 w 165"/>
                <a:gd name="T21" fmla="*/ 16 h 179"/>
                <a:gd name="T22" fmla="*/ 153 w 165"/>
                <a:gd name="T23" fmla="*/ 26 h 179"/>
                <a:gd name="T24" fmla="*/ 163 w 165"/>
                <a:gd name="T25" fmla="*/ 54 h 179"/>
                <a:gd name="T26" fmla="*/ 165 w 165"/>
                <a:gd name="T27" fmla="*/ 160 h 179"/>
                <a:gd name="T28" fmla="*/ 163 w 165"/>
                <a:gd name="T29" fmla="*/ 168 h 179"/>
                <a:gd name="T30" fmla="*/ 153 w 165"/>
                <a:gd name="T31" fmla="*/ 179 h 179"/>
                <a:gd name="T32" fmla="*/ 145 w 165"/>
                <a:gd name="T33" fmla="*/ 179 h 179"/>
                <a:gd name="T34" fmla="*/ 131 w 165"/>
                <a:gd name="T35" fmla="*/ 175 h 179"/>
                <a:gd name="T36" fmla="*/ 125 w 165"/>
                <a:gd name="T37" fmla="*/ 160 h 179"/>
                <a:gd name="T38" fmla="*/ 125 w 165"/>
                <a:gd name="T39" fmla="*/ 82 h 179"/>
                <a:gd name="T40" fmla="*/ 123 w 165"/>
                <a:gd name="T41" fmla="*/ 60 h 179"/>
                <a:gd name="T42" fmla="*/ 115 w 165"/>
                <a:gd name="T43" fmla="*/ 44 h 179"/>
                <a:gd name="T44" fmla="*/ 109 w 165"/>
                <a:gd name="T45" fmla="*/ 40 h 179"/>
                <a:gd name="T46" fmla="*/ 95 w 165"/>
                <a:gd name="T47" fmla="*/ 34 h 179"/>
                <a:gd name="T48" fmla="*/ 87 w 165"/>
                <a:gd name="T49" fmla="*/ 34 h 179"/>
                <a:gd name="T50" fmla="*/ 65 w 165"/>
                <a:gd name="T51" fmla="*/ 40 h 179"/>
                <a:gd name="T52" fmla="*/ 46 w 165"/>
                <a:gd name="T53" fmla="*/ 56 h 179"/>
                <a:gd name="T54" fmla="*/ 42 w 165"/>
                <a:gd name="T55" fmla="*/ 66 h 179"/>
                <a:gd name="T56" fmla="*/ 38 w 165"/>
                <a:gd name="T57" fmla="*/ 96 h 179"/>
                <a:gd name="T58" fmla="*/ 38 w 165"/>
                <a:gd name="T59" fmla="*/ 160 h 179"/>
                <a:gd name="T60" fmla="*/ 32 w 165"/>
                <a:gd name="T61" fmla="*/ 175 h 179"/>
                <a:gd name="T62" fmla="*/ 18 w 165"/>
                <a:gd name="T63" fmla="*/ 179 h 179"/>
                <a:gd name="T64" fmla="*/ 12 w 165"/>
                <a:gd name="T65" fmla="*/ 179 h 179"/>
                <a:gd name="T66" fmla="*/ 2 w 165"/>
                <a:gd name="T67" fmla="*/ 168 h 179"/>
                <a:gd name="T68" fmla="*/ 0 w 165"/>
                <a:gd name="T69" fmla="*/ 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79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8" y="16"/>
                  </a:lnTo>
                  <a:lnTo>
                    <a:pt x="63" y="8"/>
                  </a:lnTo>
                  <a:lnTo>
                    <a:pt x="7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9" y="2"/>
                  </a:lnTo>
                  <a:lnTo>
                    <a:pt x="121" y="4"/>
                  </a:lnTo>
                  <a:lnTo>
                    <a:pt x="133" y="10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53" y="26"/>
                  </a:lnTo>
                  <a:lnTo>
                    <a:pt x="159" y="40"/>
                  </a:lnTo>
                  <a:lnTo>
                    <a:pt x="163" y="54"/>
                  </a:lnTo>
                  <a:lnTo>
                    <a:pt x="165" y="72"/>
                  </a:lnTo>
                  <a:lnTo>
                    <a:pt x="165" y="160"/>
                  </a:lnTo>
                  <a:lnTo>
                    <a:pt x="165" y="160"/>
                  </a:lnTo>
                  <a:lnTo>
                    <a:pt x="163" y="168"/>
                  </a:lnTo>
                  <a:lnTo>
                    <a:pt x="159" y="175"/>
                  </a:lnTo>
                  <a:lnTo>
                    <a:pt x="153" y="179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37" y="179"/>
                  </a:lnTo>
                  <a:lnTo>
                    <a:pt x="131" y="175"/>
                  </a:lnTo>
                  <a:lnTo>
                    <a:pt x="127" y="168"/>
                  </a:lnTo>
                  <a:lnTo>
                    <a:pt x="125" y="160"/>
                  </a:lnTo>
                  <a:lnTo>
                    <a:pt x="125" y="82"/>
                  </a:lnTo>
                  <a:lnTo>
                    <a:pt x="125" y="82"/>
                  </a:lnTo>
                  <a:lnTo>
                    <a:pt x="125" y="70"/>
                  </a:lnTo>
                  <a:lnTo>
                    <a:pt x="123" y="60"/>
                  </a:lnTo>
                  <a:lnTo>
                    <a:pt x="119" y="52"/>
                  </a:lnTo>
                  <a:lnTo>
                    <a:pt x="115" y="44"/>
                  </a:lnTo>
                  <a:lnTo>
                    <a:pt x="115" y="44"/>
                  </a:lnTo>
                  <a:lnTo>
                    <a:pt x="109" y="40"/>
                  </a:lnTo>
                  <a:lnTo>
                    <a:pt x="103" y="36"/>
                  </a:lnTo>
                  <a:lnTo>
                    <a:pt x="95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75" y="36"/>
                  </a:lnTo>
                  <a:lnTo>
                    <a:pt x="65" y="40"/>
                  </a:lnTo>
                  <a:lnTo>
                    <a:pt x="55" y="4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2" y="66"/>
                  </a:lnTo>
                  <a:lnTo>
                    <a:pt x="40" y="76"/>
                  </a:lnTo>
                  <a:lnTo>
                    <a:pt x="38" y="96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6" y="168"/>
                  </a:lnTo>
                  <a:lnTo>
                    <a:pt x="32" y="175"/>
                  </a:lnTo>
                  <a:lnTo>
                    <a:pt x="26" y="179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2" y="179"/>
                  </a:lnTo>
                  <a:lnTo>
                    <a:pt x="6" y="175"/>
                  </a:lnTo>
                  <a:lnTo>
                    <a:pt x="2" y="168"/>
                  </a:lnTo>
                  <a:lnTo>
                    <a:pt x="0" y="16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1AA059BB-7B0F-43B6-BF0E-BF8A5F6AB8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2" y="3314"/>
              <a:ext cx="163" cy="264"/>
            </a:xfrm>
            <a:custGeom>
              <a:avLst/>
              <a:gdLst>
                <a:gd name="T0" fmla="*/ 40 w 163"/>
                <a:gd name="T1" fmla="*/ 93 h 264"/>
                <a:gd name="T2" fmla="*/ 80 w 163"/>
                <a:gd name="T3" fmla="*/ 85 h 264"/>
                <a:gd name="T4" fmla="*/ 98 w 163"/>
                <a:gd name="T5" fmla="*/ 87 h 264"/>
                <a:gd name="T6" fmla="*/ 129 w 163"/>
                <a:gd name="T7" fmla="*/ 99 h 264"/>
                <a:gd name="T8" fmla="*/ 141 w 163"/>
                <a:gd name="T9" fmla="*/ 111 h 264"/>
                <a:gd name="T10" fmla="*/ 157 w 163"/>
                <a:gd name="T11" fmla="*/ 137 h 264"/>
                <a:gd name="T12" fmla="*/ 163 w 163"/>
                <a:gd name="T13" fmla="*/ 175 h 264"/>
                <a:gd name="T14" fmla="*/ 163 w 163"/>
                <a:gd name="T15" fmla="*/ 191 h 264"/>
                <a:gd name="T16" fmla="*/ 153 w 163"/>
                <a:gd name="T17" fmla="*/ 221 h 264"/>
                <a:gd name="T18" fmla="*/ 143 w 163"/>
                <a:gd name="T19" fmla="*/ 233 h 264"/>
                <a:gd name="T20" fmla="*/ 129 w 163"/>
                <a:gd name="T21" fmla="*/ 247 h 264"/>
                <a:gd name="T22" fmla="*/ 109 w 163"/>
                <a:gd name="T23" fmla="*/ 257 h 264"/>
                <a:gd name="T24" fmla="*/ 60 w 163"/>
                <a:gd name="T25" fmla="*/ 264 h 264"/>
                <a:gd name="T26" fmla="*/ 36 w 163"/>
                <a:gd name="T27" fmla="*/ 264 h 264"/>
                <a:gd name="T28" fmla="*/ 18 w 163"/>
                <a:gd name="T29" fmla="*/ 262 h 264"/>
                <a:gd name="T30" fmla="*/ 6 w 163"/>
                <a:gd name="T31" fmla="*/ 253 h 264"/>
                <a:gd name="T32" fmla="*/ 0 w 163"/>
                <a:gd name="T33" fmla="*/ 239 h 264"/>
                <a:gd name="T34" fmla="*/ 0 w 163"/>
                <a:gd name="T35" fmla="*/ 18 h 264"/>
                <a:gd name="T36" fmla="*/ 6 w 163"/>
                <a:gd name="T37" fmla="*/ 6 h 264"/>
                <a:gd name="T38" fmla="*/ 20 w 163"/>
                <a:gd name="T39" fmla="*/ 0 h 264"/>
                <a:gd name="T40" fmla="*/ 28 w 163"/>
                <a:gd name="T41" fmla="*/ 2 h 264"/>
                <a:gd name="T42" fmla="*/ 38 w 163"/>
                <a:gd name="T43" fmla="*/ 12 h 264"/>
                <a:gd name="T44" fmla="*/ 40 w 163"/>
                <a:gd name="T45" fmla="*/ 93 h 264"/>
                <a:gd name="T46" fmla="*/ 40 w 163"/>
                <a:gd name="T47" fmla="*/ 231 h 264"/>
                <a:gd name="T48" fmla="*/ 64 w 163"/>
                <a:gd name="T49" fmla="*/ 231 h 264"/>
                <a:gd name="T50" fmla="*/ 90 w 163"/>
                <a:gd name="T51" fmla="*/ 227 h 264"/>
                <a:gd name="T52" fmla="*/ 113 w 163"/>
                <a:gd name="T53" fmla="*/ 213 h 264"/>
                <a:gd name="T54" fmla="*/ 117 w 163"/>
                <a:gd name="T55" fmla="*/ 205 h 264"/>
                <a:gd name="T56" fmla="*/ 123 w 163"/>
                <a:gd name="T57" fmla="*/ 187 h 264"/>
                <a:gd name="T58" fmla="*/ 125 w 163"/>
                <a:gd name="T59" fmla="*/ 175 h 264"/>
                <a:gd name="T60" fmla="*/ 121 w 163"/>
                <a:gd name="T61" fmla="*/ 151 h 264"/>
                <a:gd name="T62" fmla="*/ 109 w 163"/>
                <a:gd name="T63" fmla="*/ 133 h 264"/>
                <a:gd name="T64" fmla="*/ 103 w 163"/>
                <a:gd name="T65" fmla="*/ 127 h 264"/>
                <a:gd name="T66" fmla="*/ 82 w 163"/>
                <a:gd name="T67" fmla="*/ 119 h 264"/>
                <a:gd name="T68" fmla="*/ 74 w 163"/>
                <a:gd name="T69" fmla="*/ 119 h 264"/>
                <a:gd name="T70" fmla="*/ 40 w 163"/>
                <a:gd name="T71" fmla="*/ 12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264">
                  <a:moveTo>
                    <a:pt x="40" y="93"/>
                  </a:moveTo>
                  <a:lnTo>
                    <a:pt x="40" y="93"/>
                  </a:lnTo>
                  <a:lnTo>
                    <a:pt x="60" y="87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98" y="87"/>
                  </a:lnTo>
                  <a:lnTo>
                    <a:pt x="115" y="91"/>
                  </a:lnTo>
                  <a:lnTo>
                    <a:pt x="129" y="99"/>
                  </a:lnTo>
                  <a:lnTo>
                    <a:pt x="141" y="111"/>
                  </a:lnTo>
                  <a:lnTo>
                    <a:pt x="141" y="111"/>
                  </a:lnTo>
                  <a:lnTo>
                    <a:pt x="151" y="123"/>
                  </a:lnTo>
                  <a:lnTo>
                    <a:pt x="157" y="137"/>
                  </a:lnTo>
                  <a:lnTo>
                    <a:pt x="163" y="155"/>
                  </a:lnTo>
                  <a:lnTo>
                    <a:pt x="163" y="175"/>
                  </a:lnTo>
                  <a:lnTo>
                    <a:pt x="163" y="175"/>
                  </a:lnTo>
                  <a:lnTo>
                    <a:pt x="163" y="191"/>
                  </a:lnTo>
                  <a:lnTo>
                    <a:pt x="159" y="207"/>
                  </a:lnTo>
                  <a:lnTo>
                    <a:pt x="153" y="221"/>
                  </a:lnTo>
                  <a:lnTo>
                    <a:pt x="143" y="233"/>
                  </a:lnTo>
                  <a:lnTo>
                    <a:pt x="143" y="233"/>
                  </a:lnTo>
                  <a:lnTo>
                    <a:pt x="137" y="241"/>
                  </a:lnTo>
                  <a:lnTo>
                    <a:pt x="129" y="247"/>
                  </a:lnTo>
                  <a:lnTo>
                    <a:pt x="119" y="251"/>
                  </a:lnTo>
                  <a:lnTo>
                    <a:pt x="109" y="257"/>
                  </a:lnTo>
                  <a:lnTo>
                    <a:pt x="86" y="262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36" y="264"/>
                  </a:lnTo>
                  <a:lnTo>
                    <a:pt x="18" y="262"/>
                  </a:lnTo>
                  <a:lnTo>
                    <a:pt x="18" y="262"/>
                  </a:lnTo>
                  <a:lnTo>
                    <a:pt x="10" y="257"/>
                  </a:lnTo>
                  <a:lnTo>
                    <a:pt x="6" y="253"/>
                  </a:lnTo>
                  <a:lnTo>
                    <a:pt x="2" y="247"/>
                  </a:lnTo>
                  <a:lnTo>
                    <a:pt x="0" y="23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0" y="93"/>
                  </a:lnTo>
                  <a:close/>
                  <a:moveTo>
                    <a:pt x="40" y="231"/>
                  </a:moveTo>
                  <a:lnTo>
                    <a:pt x="40" y="231"/>
                  </a:lnTo>
                  <a:lnTo>
                    <a:pt x="64" y="231"/>
                  </a:lnTo>
                  <a:lnTo>
                    <a:pt x="64" y="231"/>
                  </a:lnTo>
                  <a:lnTo>
                    <a:pt x="78" y="231"/>
                  </a:lnTo>
                  <a:lnTo>
                    <a:pt x="90" y="227"/>
                  </a:lnTo>
                  <a:lnTo>
                    <a:pt x="103" y="221"/>
                  </a:lnTo>
                  <a:lnTo>
                    <a:pt x="113" y="213"/>
                  </a:lnTo>
                  <a:lnTo>
                    <a:pt x="113" y="213"/>
                  </a:lnTo>
                  <a:lnTo>
                    <a:pt x="117" y="205"/>
                  </a:lnTo>
                  <a:lnTo>
                    <a:pt x="121" y="197"/>
                  </a:lnTo>
                  <a:lnTo>
                    <a:pt x="123" y="187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3" y="161"/>
                  </a:lnTo>
                  <a:lnTo>
                    <a:pt x="121" y="151"/>
                  </a:lnTo>
                  <a:lnTo>
                    <a:pt x="115" y="141"/>
                  </a:lnTo>
                  <a:lnTo>
                    <a:pt x="109" y="133"/>
                  </a:lnTo>
                  <a:lnTo>
                    <a:pt x="109" y="133"/>
                  </a:lnTo>
                  <a:lnTo>
                    <a:pt x="103" y="127"/>
                  </a:lnTo>
                  <a:lnTo>
                    <a:pt x="92" y="123"/>
                  </a:lnTo>
                  <a:lnTo>
                    <a:pt x="82" y="119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54" y="121"/>
                  </a:lnTo>
                  <a:lnTo>
                    <a:pt x="40" y="127"/>
                  </a:lnTo>
                  <a:lnTo>
                    <a:pt x="40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DFC9D67C-190C-4650-9AC3-9847DB7227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5" y="3399"/>
              <a:ext cx="169" cy="179"/>
            </a:xfrm>
            <a:custGeom>
              <a:avLst/>
              <a:gdLst>
                <a:gd name="T0" fmla="*/ 163 w 169"/>
                <a:gd name="T1" fmla="*/ 150 h 179"/>
                <a:gd name="T2" fmla="*/ 157 w 169"/>
                <a:gd name="T3" fmla="*/ 160 h 179"/>
                <a:gd name="T4" fmla="*/ 145 w 169"/>
                <a:gd name="T5" fmla="*/ 168 h 179"/>
                <a:gd name="T6" fmla="*/ 133 w 169"/>
                <a:gd name="T7" fmla="*/ 175 h 179"/>
                <a:gd name="T8" fmla="*/ 107 w 169"/>
                <a:gd name="T9" fmla="*/ 179 h 179"/>
                <a:gd name="T10" fmla="*/ 93 w 169"/>
                <a:gd name="T11" fmla="*/ 179 h 179"/>
                <a:gd name="T12" fmla="*/ 54 w 169"/>
                <a:gd name="T13" fmla="*/ 172 h 179"/>
                <a:gd name="T14" fmla="*/ 24 w 169"/>
                <a:gd name="T15" fmla="*/ 152 h 179"/>
                <a:gd name="T16" fmla="*/ 14 w 169"/>
                <a:gd name="T17" fmla="*/ 140 h 179"/>
                <a:gd name="T18" fmla="*/ 2 w 169"/>
                <a:gd name="T19" fmla="*/ 106 h 179"/>
                <a:gd name="T20" fmla="*/ 0 w 169"/>
                <a:gd name="T21" fmla="*/ 88 h 179"/>
                <a:gd name="T22" fmla="*/ 6 w 169"/>
                <a:gd name="T23" fmla="*/ 52 h 179"/>
                <a:gd name="T24" fmla="*/ 24 w 169"/>
                <a:gd name="T25" fmla="*/ 26 h 179"/>
                <a:gd name="T26" fmla="*/ 36 w 169"/>
                <a:gd name="T27" fmla="*/ 14 h 179"/>
                <a:gd name="T28" fmla="*/ 68 w 169"/>
                <a:gd name="T29" fmla="*/ 2 h 179"/>
                <a:gd name="T30" fmla="*/ 89 w 169"/>
                <a:gd name="T31" fmla="*/ 0 h 179"/>
                <a:gd name="T32" fmla="*/ 123 w 169"/>
                <a:gd name="T33" fmla="*/ 8 h 179"/>
                <a:gd name="T34" fmla="*/ 149 w 169"/>
                <a:gd name="T35" fmla="*/ 24 h 179"/>
                <a:gd name="T36" fmla="*/ 159 w 169"/>
                <a:gd name="T37" fmla="*/ 36 h 179"/>
                <a:gd name="T38" fmla="*/ 169 w 169"/>
                <a:gd name="T39" fmla="*/ 64 h 179"/>
                <a:gd name="T40" fmla="*/ 169 w 169"/>
                <a:gd name="T41" fmla="*/ 78 h 179"/>
                <a:gd name="T42" fmla="*/ 165 w 169"/>
                <a:gd name="T43" fmla="*/ 94 h 179"/>
                <a:gd name="T44" fmla="*/ 149 w 169"/>
                <a:gd name="T45" fmla="*/ 100 h 179"/>
                <a:gd name="T46" fmla="*/ 42 w 169"/>
                <a:gd name="T47" fmla="*/ 100 h 179"/>
                <a:gd name="T48" fmla="*/ 46 w 169"/>
                <a:gd name="T49" fmla="*/ 118 h 179"/>
                <a:gd name="T50" fmla="*/ 54 w 169"/>
                <a:gd name="T51" fmla="*/ 132 h 179"/>
                <a:gd name="T52" fmla="*/ 62 w 169"/>
                <a:gd name="T53" fmla="*/ 138 h 179"/>
                <a:gd name="T54" fmla="*/ 82 w 169"/>
                <a:gd name="T55" fmla="*/ 148 h 179"/>
                <a:gd name="T56" fmla="*/ 95 w 169"/>
                <a:gd name="T57" fmla="*/ 148 h 179"/>
                <a:gd name="T58" fmla="*/ 129 w 169"/>
                <a:gd name="T59" fmla="*/ 140 h 179"/>
                <a:gd name="T60" fmla="*/ 139 w 169"/>
                <a:gd name="T61" fmla="*/ 136 h 179"/>
                <a:gd name="T62" fmla="*/ 147 w 169"/>
                <a:gd name="T63" fmla="*/ 134 h 179"/>
                <a:gd name="T64" fmla="*/ 159 w 169"/>
                <a:gd name="T65" fmla="*/ 138 h 179"/>
                <a:gd name="T66" fmla="*/ 163 w 169"/>
                <a:gd name="T67" fmla="*/ 150 h 179"/>
                <a:gd name="T68" fmla="*/ 131 w 169"/>
                <a:gd name="T69" fmla="*/ 74 h 179"/>
                <a:gd name="T70" fmla="*/ 131 w 169"/>
                <a:gd name="T71" fmla="*/ 66 h 179"/>
                <a:gd name="T72" fmla="*/ 125 w 169"/>
                <a:gd name="T73" fmla="*/ 50 h 179"/>
                <a:gd name="T74" fmla="*/ 121 w 169"/>
                <a:gd name="T75" fmla="*/ 44 h 179"/>
                <a:gd name="T76" fmla="*/ 107 w 169"/>
                <a:gd name="T77" fmla="*/ 36 h 179"/>
                <a:gd name="T78" fmla="*/ 89 w 169"/>
                <a:gd name="T79" fmla="*/ 32 h 179"/>
                <a:gd name="T80" fmla="*/ 76 w 169"/>
                <a:gd name="T81" fmla="*/ 32 h 179"/>
                <a:gd name="T82" fmla="*/ 60 w 169"/>
                <a:gd name="T83" fmla="*/ 40 h 179"/>
                <a:gd name="T84" fmla="*/ 52 w 169"/>
                <a:gd name="T85" fmla="*/ 46 h 179"/>
                <a:gd name="T86" fmla="*/ 44 w 169"/>
                <a:gd name="T87" fmla="*/ 58 h 179"/>
                <a:gd name="T88" fmla="*/ 131 w 169"/>
                <a:gd name="T89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" h="179">
                  <a:moveTo>
                    <a:pt x="163" y="150"/>
                  </a:moveTo>
                  <a:lnTo>
                    <a:pt x="163" y="150"/>
                  </a:lnTo>
                  <a:lnTo>
                    <a:pt x="161" y="156"/>
                  </a:lnTo>
                  <a:lnTo>
                    <a:pt x="157" y="160"/>
                  </a:lnTo>
                  <a:lnTo>
                    <a:pt x="153" y="164"/>
                  </a:lnTo>
                  <a:lnTo>
                    <a:pt x="145" y="168"/>
                  </a:lnTo>
                  <a:lnTo>
                    <a:pt x="145" y="168"/>
                  </a:lnTo>
                  <a:lnTo>
                    <a:pt x="133" y="175"/>
                  </a:lnTo>
                  <a:lnTo>
                    <a:pt x="121" y="177"/>
                  </a:lnTo>
                  <a:lnTo>
                    <a:pt x="107" y="179"/>
                  </a:lnTo>
                  <a:lnTo>
                    <a:pt x="93" y="179"/>
                  </a:lnTo>
                  <a:lnTo>
                    <a:pt x="93" y="179"/>
                  </a:lnTo>
                  <a:lnTo>
                    <a:pt x="72" y="179"/>
                  </a:lnTo>
                  <a:lnTo>
                    <a:pt x="54" y="172"/>
                  </a:lnTo>
                  <a:lnTo>
                    <a:pt x="38" y="164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14" y="140"/>
                  </a:lnTo>
                  <a:lnTo>
                    <a:pt x="6" y="124"/>
                  </a:lnTo>
                  <a:lnTo>
                    <a:pt x="2" y="10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36" y="14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07" y="2"/>
                  </a:lnTo>
                  <a:lnTo>
                    <a:pt x="123" y="8"/>
                  </a:lnTo>
                  <a:lnTo>
                    <a:pt x="137" y="14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59" y="36"/>
                  </a:lnTo>
                  <a:lnTo>
                    <a:pt x="165" y="50"/>
                  </a:lnTo>
                  <a:lnTo>
                    <a:pt x="169" y="64"/>
                  </a:lnTo>
                  <a:lnTo>
                    <a:pt x="169" y="78"/>
                  </a:lnTo>
                  <a:lnTo>
                    <a:pt x="169" y="78"/>
                  </a:lnTo>
                  <a:lnTo>
                    <a:pt x="169" y="88"/>
                  </a:lnTo>
                  <a:lnTo>
                    <a:pt x="165" y="94"/>
                  </a:lnTo>
                  <a:lnTo>
                    <a:pt x="159" y="98"/>
                  </a:lnTo>
                  <a:lnTo>
                    <a:pt x="149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10"/>
                  </a:lnTo>
                  <a:lnTo>
                    <a:pt x="46" y="118"/>
                  </a:lnTo>
                  <a:lnTo>
                    <a:pt x="50" y="126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62" y="138"/>
                  </a:lnTo>
                  <a:lnTo>
                    <a:pt x="72" y="144"/>
                  </a:lnTo>
                  <a:lnTo>
                    <a:pt x="82" y="148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115" y="146"/>
                  </a:lnTo>
                  <a:lnTo>
                    <a:pt x="129" y="140"/>
                  </a:lnTo>
                  <a:lnTo>
                    <a:pt x="129" y="140"/>
                  </a:lnTo>
                  <a:lnTo>
                    <a:pt x="139" y="136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53" y="136"/>
                  </a:lnTo>
                  <a:lnTo>
                    <a:pt x="159" y="138"/>
                  </a:lnTo>
                  <a:lnTo>
                    <a:pt x="161" y="144"/>
                  </a:lnTo>
                  <a:lnTo>
                    <a:pt x="163" y="150"/>
                  </a:lnTo>
                  <a:lnTo>
                    <a:pt x="163" y="150"/>
                  </a:lnTo>
                  <a:close/>
                  <a:moveTo>
                    <a:pt x="131" y="74"/>
                  </a:moveTo>
                  <a:lnTo>
                    <a:pt x="131" y="74"/>
                  </a:lnTo>
                  <a:lnTo>
                    <a:pt x="131" y="66"/>
                  </a:lnTo>
                  <a:lnTo>
                    <a:pt x="129" y="58"/>
                  </a:lnTo>
                  <a:lnTo>
                    <a:pt x="125" y="50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15" y="40"/>
                  </a:lnTo>
                  <a:lnTo>
                    <a:pt x="107" y="36"/>
                  </a:lnTo>
                  <a:lnTo>
                    <a:pt x="9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76" y="32"/>
                  </a:lnTo>
                  <a:lnTo>
                    <a:pt x="68" y="36"/>
                  </a:lnTo>
                  <a:lnTo>
                    <a:pt x="60" y="4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8" y="52"/>
                  </a:lnTo>
                  <a:lnTo>
                    <a:pt x="44" y="58"/>
                  </a:lnTo>
                  <a:lnTo>
                    <a:pt x="42" y="74"/>
                  </a:lnTo>
                  <a:lnTo>
                    <a:pt x="13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2175AEF1-17E3-40DD-86CD-ED37519E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3314"/>
              <a:ext cx="38" cy="264"/>
            </a:xfrm>
            <a:custGeom>
              <a:avLst/>
              <a:gdLst>
                <a:gd name="T0" fmla="*/ 0 w 38"/>
                <a:gd name="T1" fmla="*/ 18 h 264"/>
                <a:gd name="T2" fmla="*/ 0 w 38"/>
                <a:gd name="T3" fmla="*/ 18 h 264"/>
                <a:gd name="T4" fmla="*/ 2 w 38"/>
                <a:gd name="T5" fmla="*/ 12 h 264"/>
                <a:gd name="T6" fmla="*/ 6 w 38"/>
                <a:gd name="T7" fmla="*/ 6 h 264"/>
                <a:gd name="T8" fmla="*/ 12 w 38"/>
                <a:gd name="T9" fmla="*/ 2 h 264"/>
                <a:gd name="T10" fmla="*/ 20 w 38"/>
                <a:gd name="T11" fmla="*/ 0 h 264"/>
                <a:gd name="T12" fmla="*/ 20 w 38"/>
                <a:gd name="T13" fmla="*/ 0 h 264"/>
                <a:gd name="T14" fmla="*/ 26 w 38"/>
                <a:gd name="T15" fmla="*/ 2 h 264"/>
                <a:gd name="T16" fmla="*/ 32 w 38"/>
                <a:gd name="T17" fmla="*/ 6 h 264"/>
                <a:gd name="T18" fmla="*/ 36 w 38"/>
                <a:gd name="T19" fmla="*/ 12 h 264"/>
                <a:gd name="T20" fmla="*/ 38 w 38"/>
                <a:gd name="T21" fmla="*/ 18 h 264"/>
                <a:gd name="T22" fmla="*/ 38 w 38"/>
                <a:gd name="T23" fmla="*/ 245 h 264"/>
                <a:gd name="T24" fmla="*/ 38 w 38"/>
                <a:gd name="T25" fmla="*/ 245 h 264"/>
                <a:gd name="T26" fmla="*/ 36 w 38"/>
                <a:gd name="T27" fmla="*/ 253 h 264"/>
                <a:gd name="T28" fmla="*/ 32 w 38"/>
                <a:gd name="T29" fmla="*/ 260 h 264"/>
                <a:gd name="T30" fmla="*/ 26 w 38"/>
                <a:gd name="T31" fmla="*/ 264 h 264"/>
                <a:gd name="T32" fmla="*/ 20 w 38"/>
                <a:gd name="T33" fmla="*/ 264 h 264"/>
                <a:gd name="T34" fmla="*/ 20 w 38"/>
                <a:gd name="T35" fmla="*/ 264 h 264"/>
                <a:gd name="T36" fmla="*/ 12 w 38"/>
                <a:gd name="T37" fmla="*/ 264 h 264"/>
                <a:gd name="T38" fmla="*/ 6 w 38"/>
                <a:gd name="T39" fmla="*/ 260 h 264"/>
                <a:gd name="T40" fmla="*/ 2 w 38"/>
                <a:gd name="T41" fmla="*/ 253 h 264"/>
                <a:gd name="T42" fmla="*/ 0 w 38"/>
                <a:gd name="T43" fmla="*/ 245 h 264"/>
                <a:gd name="T44" fmla="*/ 0 w 38"/>
                <a:gd name="T45" fmla="*/ 1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264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8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6" y="253"/>
                  </a:lnTo>
                  <a:lnTo>
                    <a:pt x="32" y="260"/>
                  </a:lnTo>
                  <a:lnTo>
                    <a:pt x="26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12" y="264"/>
                  </a:lnTo>
                  <a:lnTo>
                    <a:pt x="6" y="260"/>
                  </a:lnTo>
                  <a:lnTo>
                    <a:pt x="2" y="253"/>
                  </a:lnTo>
                  <a:lnTo>
                    <a:pt x="0" y="2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0ABCAB2A-A0C2-485F-88FD-D2C9A3CC0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1" y="3302"/>
              <a:ext cx="44" cy="276"/>
            </a:xfrm>
            <a:custGeom>
              <a:avLst/>
              <a:gdLst>
                <a:gd name="T0" fmla="*/ 0 w 44"/>
                <a:gd name="T1" fmla="*/ 22 h 276"/>
                <a:gd name="T2" fmla="*/ 0 w 44"/>
                <a:gd name="T3" fmla="*/ 22 h 276"/>
                <a:gd name="T4" fmla="*/ 2 w 44"/>
                <a:gd name="T5" fmla="*/ 12 h 276"/>
                <a:gd name="T6" fmla="*/ 6 w 44"/>
                <a:gd name="T7" fmla="*/ 6 h 276"/>
                <a:gd name="T8" fmla="*/ 14 w 44"/>
                <a:gd name="T9" fmla="*/ 2 h 276"/>
                <a:gd name="T10" fmla="*/ 22 w 44"/>
                <a:gd name="T11" fmla="*/ 0 h 276"/>
                <a:gd name="T12" fmla="*/ 22 w 44"/>
                <a:gd name="T13" fmla="*/ 0 h 276"/>
                <a:gd name="T14" fmla="*/ 32 w 44"/>
                <a:gd name="T15" fmla="*/ 2 h 276"/>
                <a:gd name="T16" fmla="*/ 38 w 44"/>
                <a:gd name="T17" fmla="*/ 6 h 276"/>
                <a:gd name="T18" fmla="*/ 42 w 44"/>
                <a:gd name="T19" fmla="*/ 12 h 276"/>
                <a:gd name="T20" fmla="*/ 44 w 44"/>
                <a:gd name="T21" fmla="*/ 22 h 276"/>
                <a:gd name="T22" fmla="*/ 44 w 44"/>
                <a:gd name="T23" fmla="*/ 22 h 276"/>
                <a:gd name="T24" fmla="*/ 42 w 44"/>
                <a:gd name="T25" fmla="*/ 30 h 276"/>
                <a:gd name="T26" fmla="*/ 38 w 44"/>
                <a:gd name="T27" fmla="*/ 38 h 276"/>
                <a:gd name="T28" fmla="*/ 32 w 44"/>
                <a:gd name="T29" fmla="*/ 42 h 276"/>
                <a:gd name="T30" fmla="*/ 22 w 44"/>
                <a:gd name="T31" fmla="*/ 44 h 276"/>
                <a:gd name="T32" fmla="*/ 22 w 44"/>
                <a:gd name="T33" fmla="*/ 44 h 276"/>
                <a:gd name="T34" fmla="*/ 14 w 44"/>
                <a:gd name="T35" fmla="*/ 42 h 276"/>
                <a:gd name="T36" fmla="*/ 6 w 44"/>
                <a:gd name="T37" fmla="*/ 38 h 276"/>
                <a:gd name="T38" fmla="*/ 2 w 44"/>
                <a:gd name="T39" fmla="*/ 30 h 276"/>
                <a:gd name="T40" fmla="*/ 0 w 44"/>
                <a:gd name="T41" fmla="*/ 22 h 276"/>
                <a:gd name="T42" fmla="*/ 0 w 44"/>
                <a:gd name="T43" fmla="*/ 22 h 276"/>
                <a:gd name="T44" fmla="*/ 22 w 44"/>
                <a:gd name="T45" fmla="*/ 97 h 276"/>
                <a:gd name="T46" fmla="*/ 22 w 44"/>
                <a:gd name="T47" fmla="*/ 97 h 276"/>
                <a:gd name="T48" fmla="*/ 30 w 44"/>
                <a:gd name="T49" fmla="*/ 99 h 276"/>
                <a:gd name="T50" fmla="*/ 36 w 44"/>
                <a:gd name="T51" fmla="*/ 103 h 276"/>
                <a:gd name="T52" fmla="*/ 40 w 44"/>
                <a:gd name="T53" fmla="*/ 109 h 276"/>
                <a:gd name="T54" fmla="*/ 42 w 44"/>
                <a:gd name="T55" fmla="*/ 117 h 276"/>
                <a:gd name="T56" fmla="*/ 42 w 44"/>
                <a:gd name="T57" fmla="*/ 257 h 276"/>
                <a:gd name="T58" fmla="*/ 42 w 44"/>
                <a:gd name="T59" fmla="*/ 257 h 276"/>
                <a:gd name="T60" fmla="*/ 40 w 44"/>
                <a:gd name="T61" fmla="*/ 265 h 276"/>
                <a:gd name="T62" fmla="*/ 36 w 44"/>
                <a:gd name="T63" fmla="*/ 272 h 276"/>
                <a:gd name="T64" fmla="*/ 30 w 44"/>
                <a:gd name="T65" fmla="*/ 276 h 276"/>
                <a:gd name="T66" fmla="*/ 22 w 44"/>
                <a:gd name="T67" fmla="*/ 276 h 276"/>
                <a:gd name="T68" fmla="*/ 22 w 44"/>
                <a:gd name="T69" fmla="*/ 276 h 276"/>
                <a:gd name="T70" fmla="*/ 14 w 44"/>
                <a:gd name="T71" fmla="*/ 276 h 276"/>
                <a:gd name="T72" fmla="*/ 8 w 44"/>
                <a:gd name="T73" fmla="*/ 272 h 276"/>
                <a:gd name="T74" fmla="*/ 4 w 44"/>
                <a:gd name="T75" fmla="*/ 265 h 276"/>
                <a:gd name="T76" fmla="*/ 4 w 44"/>
                <a:gd name="T77" fmla="*/ 257 h 276"/>
                <a:gd name="T78" fmla="*/ 4 w 44"/>
                <a:gd name="T79" fmla="*/ 117 h 276"/>
                <a:gd name="T80" fmla="*/ 4 w 44"/>
                <a:gd name="T81" fmla="*/ 117 h 276"/>
                <a:gd name="T82" fmla="*/ 4 w 44"/>
                <a:gd name="T83" fmla="*/ 109 h 276"/>
                <a:gd name="T84" fmla="*/ 8 w 44"/>
                <a:gd name="T85" fmla="*/ 103 h 276"/>
                <a:gd name="T86" fmla="*/ 14 w 44"/>
                <a:gd name="T87" fmla="*/ 99 h 276"/>
                <a:gd name="T88" fmla="*/ 22 w 44"/>
                <a:gd name="T89" fmla="*/ 97 h 276"/>
                <a:gd name="T90" fmla="*/ 22 w 44"/>
                <a:gd name="T91" fmla="*/ 9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" h="276">
                  <a:moveTo>
                    <a:pt x="0" y="22"/>
                  </a:moveTo>
                  <a:lnTo>
                    <a:pt x="0" y="2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22" y="97"/>
                  </a:moveTo>
                  <a:lnTo>
                    <a:pt x="22" y="97"/>
                  </a:lnTo>
                  <a:lnTo>
                    <a:pt x="30" y="99"/>
                  </a:lnTo>
                  <a:lnTo>
                    <a:pt x="36" y="103"/>
                  </a:lnTo>
                  <a:lnTo>
                    <a:pt x="40" y="109"/>
                  </a:lnTo>
                  <a:lnTo>
                    <a:pt x="42" y="117"/>
                  </a:lnTo>
                  <a:lnTo>
                    <a:pt x="42" y="257"/>
                  </a:lnTo>
                  <a:lnTo>
                    <a:pt x="42" y="257"/>
                  </a:lnTo>
                  <a:lnTo>
                    <a:pt x="40" y="265"/>
                  </a:lnTo>
                  <a:lnTo>
                    <a:pt x="36" y="272"/>
                  </a:lnTo>
                  <a:lnTo>
                    <a:pt x="30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14" y="276"/>
                  </a:lnTo>
                  <a:lnTo>
                    <a:pt x="8" y="272"/>
                  </a:lnTo>
                  <a:lnTo>
                    <a:pt x="4" y="265"/>
                  </a:lnTo>
                  <a:lnTo>
                    <a:pt x="4" y="25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4" y="109"/>
                  </a:lnTo>
                  <a:lnTo>
                    <a:pt x="8" y="103"/>
                  </a:lnTo>
                  <a:lnTo>
                    <a:pt x="14" y="99"/>
                  </a:lnTo>
                  <a:lnTo>
                    <a:pt x="22" y="97"/>
                  </a:lnTo>
                  <a:lnTo>
                    <a:pt x="2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xmlns="" id="{3FCF16D8-C907-46E1-A6AE-0D396706E2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" y="3399"/>
              <a:ext cx="169" cy="179"/>
            </a:xfrm>
            <a:custGeom>
              <a:avLst/>
              <a:gdLst>
                <a:gd name="T0" fmla="*/ 161 w 169"/>
                <a:gd name="T1" fmla="*/ 150 h 179"/>
                <a:gd name="T2" fmla="*/ 157 w 169"/>
                <a:gd name="T3" fmla="*/ 160 h 179"/>
                <a:gd name="T4" fmla="*/ 145 w 169"/>
                <a:gd name="T5" fmla="*/ 168 h 179"/>
                <a:gd name="T6" fmla="*/ 133 w 169"/>
                <a:gd name="T7" fmla="*/ 175 h 179"/>
                <a:gd name="T8" fmla="*/ 107 w 169"/>
                <a:gd name="T9" fmla="*/ 179 h 179"/>
                <a:gd name="T10" fmla="*/ 93 w 169"/>
                <a:gd name="T11" fmla="*/ 179 h 179"/>
                <a:gd name="T12" fmla="*/ 54 w 169"/>
                <a:gd name="T13" fmla="*/ 172 h 179"/>
                <a:gd name="T14" fmla="*/ 24 w 169"/>
                <a:gd name="T15" fmla="*/ 152 h 179"/>
                <a:gd name="T16" fmla="*/ 14 w 169"/>
                <a:gd name="T17" fmla="*/ 140 h 179"/>
                <a:gd name="T18" fmla="*/ 2 w 169"/>
                <a:gd name="T19" fmla="*/ 106 h 179"/>
                <a:gd name="T20" fmla="*/ 0 w 169"/>
                <a:gd name="T21" fmla="*/ 88 h 179"/>
                <a:gd name="T22" fmla="*/ 6 w 169"/>
                <a:gd name="T23" fmla="*/ 52 h 179"/>
                <a:gd name="T24" fmla="*/ 24 w 169"/>
                <a:gd name="T25" fmla="*/ 26 h 179"/>
                <a:gd name="T26" fmla="*/ 36 w 169"/>
                <a:gd name="T27" fmla="*/ 14 h 179"/>
                <a:gd name="T28" fmla="*/ 69 w 169"/>
                <a:gd name="T29" fmla="*/ 2 h 179"/>
                <a:gd name="T30" fmla="*/ 87 w 169"/>
                <a:gd name="T31" fmla="*/ 0 h 179"/>
                <a:gd name="T32" fmla="*/ 123 w 169"/>
                <a:gd name="T33" fmla="*/ 8 h 179"/>
                <a:gd name="T34" fmla="*/ 149 w 169"/>
                <a:gd name="T35" fmla="*/ 24 h 179"/>
                <a:gd name="T36" fmla="*/ 159 w 169"/>
                <a:gd name="T37" fmla="*/ 36 h 179"/>
                <a:gd name="T38" fmla="*/ 167 w 169"/>
                <a:gd name="T39" fmla="*/ 64 h 179"/>
                <a:gd name="T40" fmla="*/ 169 w 169"/>
                <a:gd name="T41" fmla="*/ 78 h 179"/>
                <a:gd name="T42" fmla="*/ 163 w 169"/>
                <a:gd name="T43" fmla="*/ 94 h 179"/>
                <a:gd name="T44" fmla="*/ 149 w 169"/>
                <a:gd name="T45" fmla="*/ 100 h 179"/>
                <a:gd name="T46" fmla="*/ 40 w 169"/>
                <a:gd name="T47" fmla="*/ 100 h 179"/>
                <a:gd name="T48" fmla="*/ 46 w 169"/>
                <a:gd name="T49" fmla="*/ 118 h 179"/>
                <a:gd name="T50" fmla="*/ 54 w 169"/>
                <a:gd name="T51" fmla="*/ 132 h 179"/>
                <a:gd name="T52" fmla="*/ 63 w 169"/>
                <a:gd name="T53" fmla="*/ 138 h 179"/>
                <a:gd name="T54" fmla="*/ 83 w 169"/>
                <a:gd name="T55" fmla="*/ 148 h 179"/>
                <a:gd name="T56" fmla="*/ 95 w 169"/>
                <a:gd name="T57" fmla="*/ 148 h 179"/>
                <a:gd name="T58" fmla="*/ 129 w 169"/>
                <a:gd name="T59" fmla="*/ 140 h 179"/>
                <a:gd name="T60" fmla="*/ 139 w 169"/>
                <a:gd name="T61" fmla="*/ 136 h 179"/>
                <a:gd name="T62" fmla="*/ 147 w 169"/>
                <a:gd name="T63" fmla="*/ 134 h 179"/>
                <a:gd name="T64" fmla="*/ 157 w 169"/>
                <a:gd name="T65" fmla="*/ 138 h 179"/>
                <a:gd name="T66" fmla="*/ 161 w 169"/>
                <a:gd name="T67" fmla="*/ 150 h 179"/>
                <a:gd name="T68" fmla="*/ 131 w 169"/>
                <a:gd name="T69" fmla="*/ 74 h 179"/>
                <a:gd name="T70" fmla="*/ 131 w 169"/>
                <a:gd name="T71" fmla="*/ 66 h 179"/>
                <a:gd name="T72" fmla="*/ 125 w 169"/>
                <a:gd name="T73" fmla="*/ 50 h 179"/>
                <a:gd name="T74" fmla="*/ 121 w 169"/>
                <a:gd name="T75" fmla="*/ 44 h 179"/>
                <a:gd name="T76" fmla="*/ 107 w 169"/>
                <a:gd name="T77" fmla="*/ 36 h 179"/>
                <a:gd name="T78" fmla="*/ 89 w 169"/>
                <a:gd name="T79" fmla="*/ 32 h 179"/>
                <a:gd name="T80" fmla="*/ 77 w 169"/>
                <a:gd name="T81" fmla="*/ 32 h 179"/>
                <a:gd name="T82" fmla="*/ 59 w 169"/>
                <a:gd name="T83" fmla="*/ 40 h 179"/>
                <a:gd name="T84" fmla="*/ 52 w 169"/>
                <a:gd name="T85" fmla="*/ 46 h 179"/>
                <a:gd name="T86" fmla="*/ 44 w 169"/>
                <a:gd name="T87" fmla="*/ 58 h 179"/>
                <a:gd name="T88" fmla="*/ 131 w 169"/>
                <a:gd name="T89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" h="179">
                  <a:moveTo>
                    <a:pt x="161" y="150"/>
                  </a:moveTo>
                  <a:lnTo>
                    <a:pt x="161" y="150"/>
                  </a:lnTo>
                  <a:lnTo>
                    <a:pt x="161" y="156"/>
                  </a:lnTo>
                  <a:lnTo>
                    <a:pt x="157" y="160"/>
                  </a:lnTo>
                  <a:lnTo>
                    <a:pt x="151" y="164"/>
                  </a:lnTo>
                  <a:lnTo>
                    <a:pt x="145" y="168"/>
                  </a:lnTo>
                  <a:lnTo>
                    <a:pt x="145" y="168"/>
                  </a:lnTo>
                  <a:lnTo>
                    <a:pt x="133" y="175"/>
                  </a:lnTo>
                  <a:lnTo>
                    <a:pt x="119" y="177"/>
                  </a:lnTo>
                  <a:lnTo>
                    <a:pt x="107" y="179"/>
                  </a:lnTo>
                  <a:lnTo>
                    <a:pt x="93" y="179"/>
                  </a:lnTo>
                  <a:lnTo>
                    <a:pt x="93" y="179"/>
                  </a:lnTo>
                  <a:lnTo>
                    <a:pt x="73" y="179"/>
                  </a:lnTo>
                  <a:lnTo>
                    <a:pt x="54" y="172"/>
                  </a:lnTo>
                  <a:lnTo>
                    <a:pt x="38" y="164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14" y="140"/>
                  </a:lnTo>
                  <a:lnTo>
                    <a:pt x="6" y="124"/>
                  </a:lnTo>
                  <a:lnTo>
                    <a:pt x="2" y="10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36" y="14"/>
                  </a:lnTo>
                  <a:lnTo>
                    <a:pt x="50" y="8"/>
                  </a:lnTo>
                  <a:lnTo>
                    <a:pt x="69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07" y="2"/>
                  </a:lnTo>
                  <a:lnTo>
                    <a:pt x="123" y="8"/>
                  </a:lnTo>
                  <a:lnTo>
                    <a:pt x="137" y="14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59" y="36"/>
                  </a:lnTo>
                  <a:lnTo>
                    <a:pt x="165" y="50"/>
                  </a:lnTo>
                  <a:lnTo>
                    <a:pt x="167" y="64"/>
                  </a:lnTo>
                  <a:lnTo>
                    <a:pt x="169" y="78"/>
                  </a:lnTo>
                  <a:lnTo>
                    <a:pt x="169" y="78"/>
                  </a:lnTo>
                  <a:lnTo>
                    <a:pt x="167" y="88"/>
                  </a:lnTo>
                  <a:lnTo>
                    <a:pt x="163" y="94"/>
                  </a:lnTo>
                  <a:lnTo>
                    <a:pt x="157" y="98"/>
                  </a:lnTo>
                  <a:lnTo>
                    <a:pt x="149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2" y="110"/>
                  </a:lnTo>
                  <a:lnTo>
                    <a:pt x="46" y="118"/>
                  </a:lnTo>
                  <a:lnTo>
                    <a:pt x="48" y="126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63" y="138"/>
                  </a:lnTo>
                  <a:lnTo>
                    <a:pt x="73" y="144"/>
                  </a:lnTo>
                  <a:lnTo>
                    <a:pt x="83" y="148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115" y="146"/>
                  </a:lnTo>
                  <a:lnTo>
                    <a:pt x="129" y="140"/>
                  </a:lnTo>
                  <a:lnTo>
                    <a:pt x="129" y="140"/>
                  </a:lnTo>
                  <a:lnTo>
                    <a:pt x="139" y="136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53" y="136"/>
                  </a:lnTo>
                  <a:lnTo>
                    <a:pt x="157" y="138"/>
                  </a:lnTo>
                  <a:lnTo>
                    <a:pt x="161" y="144"/>
                  </a:lnTo>
                  <a:lnTo>
                    <a:pt x="161" y="150"/>
                  </a:lnTo>
                  <a:lnTo>
                    <a:pt x="161" y="150"/>
                  </a:lnTo>
                  <a:close/>
                  <a:moveTo>
                    <a:pt x="131" y="74"/>
                  </a:moveTo>
                  <a:lnTo>
                    <a:pt x="131" y="74"/>
                  </a:lnTo>
                  <a:lnTo>
                    <a:pt x="131" y="66"/>
                  </a:lnTo>
                  <a:lnTo>
                    <a:pt x="129" y="58"/>
                  </a:lnTo>
                  <a:lnTo>
                    <a:pt x="125" y="50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15" y="40"/>
                  </a:lnTo>
                  <a:lnTo>
                    <a:pt x="107" y="36"/>
                  </a:lnTo>
                  <a:lnTo>
                    <a:pt x="9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77" y="32"/>
                  </a:lnTo>
                  <a:lnTo>
                    <a:pt x="67" y="36"/>
                  </a:lnTo>
                  <a:lnTo>
                    <a:pt x="59" y="4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8" y="52"/>
                  </a:lnTo>
                  <a:lnTo>
                    <a:pt x="44" y="58"/>
                  </a:lnTo>
                  <a:lnTo>
                    <a:pt x="40" y="74"/>
                  </a:lnTo>
                  <a:lnTo>
                    <a:pt x="13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xmlns="" id="{BD8E47EC-60CF-4D89-8EB4-AC4AD5E61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3314"/>
              <a:ext cx="141" cy="264"/>
            </a:xfrm>
            <a:custGeom>
              <a:avLst/>
              <a:gdLst>
                <a:gd name="T0" fmla="*/ 109 w 141"/>
                <a:gd name="T1" fmla="*/ 89 h 264"/>
                <a:gd name="T2" fmla="*/ 119 w 141"/>
                <a:gd name="T3" fmla="*/ 93 h 264"/>
                <a:gd name="T4" fmla="*/ 125 w 141"/>
                <a:gd name="T5" fmla="*/ 105 h 264"/>
                <a:gd name="T6" fmla="*/ 123 w 141"/>
                <a:gd name="T7" fmla="*/ 111 h 264"/>
                <a:gd name="T8" fmla="*/ 115 w 141"/>
                <a:gd name="T9" fmla="*/ 119 h 264"/>
                <a:gd name="T10" fmla="*/ 69 w 141"/>
                <a:gd name="T11" fmla="*/ 119 h 264"/>
                <a:gd name="T12" fmla="*/ 69 w 141"/>
                <a:gd name="T13" fmla="*/ 245 h 264"/>
                <a:gd name="T14" fmla="*/ 63 w 141"/>
                <a:gd name="T15" fmla="*/ 260 h 264"/>
                <a:gd name="T16" fmla="*/ 51 w 141"/>
                <a:gd name="T17" fmla="*/ 264 h 264"/>
                <a:gd name="T18" fmla="*/ 42 w 141"/>
                <a:gd name="T19" fmla="*/ 264 h 264"/>
                <a:gd name="T20" fmla="*/ 32 w 141"/>
                <a:gd name="T21" fmla="*/ 253 h 264"/>
                <a:gd name="T22" fmla="*/ 30 w 141"/>
                <a:gd name="T23" fmla="*/ 119 h 264"/>
                <a:gd name="T24" fmla="*/ 14 w 141"/>
                <a:gd name="T25" fmla="*/ 119 h 264"/>
                <a:gd name="T26" fmla="*/ 4 w 141"/>
                <a:gd name="T27" fmla="*/ 115 h 264"/>
                <a:gd name="T28" fmla="*/ 0 w 141"/>
                <a:gd name="T29" fmla="*/ 105 h 264"/>
                <a:gd name="T30" fmla="*/ 0 w 141"/>
                <a:gd name="T31" fmla="*/ 99 h 264"/>
                <a:gd name="T32" fmla="*/ 8 w 141"/>
                <a:gd name="T33" fmla="*/ 91 h 264"/>
                <a:gd name="T34" fmla="*/ 30 w 141"/>
                <a:gd name="T35" fmla="*/ 89 h 264"/>
                <a:gd name="T36" fmla="*/ 30 w 141"/>
                <a:gd name="T37" fmla="*/ 62 h 264"/>
                <a:gd name="T38" fmla="*/ 32 w 141"/>
                <a:gd name="T39" fmla="*/ 40 h 264"/>
                <a:gd name="T40" fmla="*/ 42 w 141"/>
                <a:gd name="T41" fmla="*/ 20 h 264"/>
                <a:gd name="T42" fmla="*/ 59 w 141"/>
                <a:gd name="T43" fmla="*/ 6 h 264"/>
                <a:gd name="T44" fmla="*/ 85 w 141"/>
                <a:gd name="T45" fmla="*/ 0 h 264"/>
                <a:gd name="T46" fmla="*/ 103 w 141"/>
                <a:gd name="T47" fmla="*/ 2 h 264"/>
                <a:gd name="T48" fmla="*/ 121 w 141"/>
                <a:gd name="T49" fmla="*/ 8 h 264"/>
                <a:gd name="T50" fmla="*/ 129 w 141"/>
                <a:gd name="T51" fmla="*/ 12 h 264"/>
                <a:gd name="T52" fmla="*/ 139 w 141"/>
                <a:gd name="T53" fmla="*/ 22 h 264"/>
                <a:gd name="T54" fmla="*/ 141 w 141"/>
                <a:gd name="T55" fmla="*/ 28 h 264"/>
                <a:gd name="T56" fmla="*/ 137 w 141"/>
                <a:gd name="T57" fmla="*/ 40 h 264"/>
                <a:gd name="T58" fmla="*/ 127 w 141"/>
                <a:gd name="T59" fmla="*/ 44 h 264"/>
                <a:gd name="T60" fmla="*/ 119 w 141"/>
                <a:gd name="T61" fmla="*/ 42 h 264"/>
                <a:gd name="T62" fmla="*/ 103 w 141"/>
                <a:gd name="T63" fmla="*/ 36 h 264"/>
                <a:gd name="T64" fmla="*/ 93 w 141"/>
                <a:gd name="T65" fmla="*/ 34 h 264"/>
                <a:gd name="T66" fmla="*/ 83 w 141"/>
                <a:gd name="T67" fmla="*/ 36 h 264"/>
                <a:gd name="T68" fmla="*/ 75 w 141"/>
                <a:gd name="T69" fmla="*/ 42 h 264"/>
                <a:gd name="T70" fmla="*/ 69 w 141"/>
                <a:gd name="T71" fmla="*/ 66 h 264"/>
                <a:gd name="T72" fmla="*/ 109 w 141"/>
                <a:gd name="T73" fmla="*/ 8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264">
                  <a:moveTo>
                    <a:pt x="109" y="89"/>
                  </a:moveTo>
                  <a:lnTo>
                    <a:pt x="109" y="89"/>
                  </a:lnTo>
                  <a:lnTo>
                    <a:pt x="115" y="91"/>
                  </a:lnTo>
                  <a:lnTo>
                    <a:pt x="119" y="93"/>
                  </a:lnTo>
                  <a:lnTo>
                    <a:pt x="123" y="99"/>
                  </a:lnTo>
                  <a:lnTo>
                    <a:pt x="125" y="105"/>
                  </a:lnTo>
                  <a:lnTo>
                    <a:pt x="125" y="105"/>
                  </a:lnTo>
                  <a:lnTo>
                    <a:pt x="123" y="111"/>
                  </a:lnTo>
                  <a:lnTo>
                    <a:pt x="119" y="115"/>
                  </a:lnTo>
                  <a:lnTo>
                    <a:pt x="115" y="119"/>
                  </a:lnTo>
                  <a:lnTo>
                    <a:pt x="109" y="119"/>
                  </a:lnTo>
                  <a:lnTo>
                    <a:pt x="69" y="119"/>
                  </a:lnTo>
                  <a:lnTo>
                    <a:pt x="69" y="245"/>
                  </a:lnTo>
                  <a:lnTo>
                    <a:pt x="69" y="245"/>
                  </a:lnTo>
                  <a:lnTo>
                    <a:pt x="67" y="253"/>
                  </a:lnTo>
                  <a:lnTo>
                    <a:pt x="63" y="260"/>
                  </a:lnTo>
                  <a:lnTo>
                    <a:pt x="57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42" y="264"/>
                  </a:lnTo>
                  <a:lnTo>
                    <a:pt x="36" y="260"/>
                  </a:lnTo>
                  <a:lnTo>
                    <a:pt x="32" y="253"/>
                  </a:lnTo>
                  <a:lnTo>
                    <a:pt x="30" y="245"/>
                  </a:lnTo>
                  <a:lnTo>
                    <a:pt x="30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8" y="119"/>
                  </a:lnTo>
                  <a:lnTo>
                    <a:pt x="4" y="115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4" y="93"/>
                  </a:lnTo>
                  <a:lnTo>
                    <a:pt x="8" y="91"/>
                  </a:lnTo>
                  <a:lnTo>
                    <a:pt x="14" y="89"/>
                  </a:lnTo>
                  <a:lnTo>
                    <a:pt x="30" y="89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50"/>
                  </a:lnTo>
                  <a:lnTo>
                    <a:pt x="32" y="40"/>
                  </a:lnTo>
                  <a:lnTo>
                    <a:pt x="36" y="28"/>
                  </a:lnTo>
                  <a:lnTo>
                    <a:pt x="42" y="20"/>
                  </a:lnTo>
                  <a:lnTo>
                    <a:pt x="49" y="12"/>
                  </a:lnTo>
                  <a:lnTo>
                    <a:pt x="59" y="6"/>
                  </a:lnTo>
                  <a:lnTo>
                    <a:pt x="71" y="2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103" y="2"/>
                  </a:lnTo>
                  <a:lnTo>
                    <a:pt x="113" y="4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129" y="12"/>
                  </a:lnTo>
                  <a:lnTo>
                    <a:pt x="135" y="16"/>
                  </a:lnTo>
                  <a:lnTo>
                    <a:pt x="139" y="22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39" y="34"/>
                  </a:lnTo>
                  <a:lnTo>
                    <a:pt x="137" y="40"/>
                  </a:lnTo>
                  <a:lnTo>
                    <a:pt x="133" y="42"/>
                  </a:lnTo>
                  <a:lnTo>
                    <a:pt x="127" y="44"/>
                  </a:lnTo>
                  <a:lnTo>
                    <a:pt x="127" y="44"/>
                  </a:lnTo>
                  <a:lnTo>
                    <a:pt x="119" y="42"/>
                  </a:lnTo>
                  <a:lnTo>
                    <a:pt x="111" y="38"/>
                  </a:lnTo>
                  <a:lnTo>
                    <a:pt x="103" y="36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7" y="34"/>
                  </a:lnTo>
                  <a:lnTo>
                    <a:pt x="83" y="36"/>
                  </a:lnTo>
                  <a:lnTo>
                    <a:pt x="79" y="38"/>
                  </a:lnTo>
                  <a:lnTo>
                    <a:pt x="75" y="42"/>
                  </a:lnTo>
                  <a:lnTo>
                    <a:pt x="71" y="52"/>
                  </a:lnTo>
                  <a:lnTo>
                    <a:pt x="69" y="66"/>
                  </a:lnTo>
                  <a:lnTo>
                    <a:pt x="69" y="89"/>
                  </a:lnTo>
                  <a:lnTo>
                    <a:pt x="109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7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4721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>
        <a:defRPr lang="en-US" sz="3200" b="0" i="0" spc="-7" dirty="0" smtClean="0">
          <a:solidFill>
            <a:srgbClr val="F4F3F9"/>
          </a:solidFill>
          <a:latin typeface="Calibri"/>
          <a:ea typeface="+mj-ea"/>
          <a:cs typeface="Calibri"/>
        </a:defRPr>
      </a:lvl1pPr>
    </p:titleStyle>
    <p:bodyStyle>
      <a:lvl1pPr marL="0">
        <a:defRPr lang="en-US" sz="1867" kern="1200" spc="3" dirty="0" smtClean="0">
          <a:solidFill>
            <a:srgbClr val="F03782"/>
          </a:solidFill>
          <a:latin typeface="Calibri"/>
          <a:ea typeface="+mn-ea"/>
          <a:cs typeface="Calibri"/>
        </a:defRPr>
      </a:lvl1pPr>
      <a:lvl2pPr marL="277222">
        <a:defRPr lang="en-US" dirty="0" smtClean="0">
          <a:latin typeface="+mn-lt"/>
          <a:ea typeface="+mn-ea"/>
          <a:cs typeface="+mn-cs"/>
        </a:defRPr>
      </a:lvl2pPr>
      <a:lvl3pPr marL="554445">
        <a:defRPr lang="en-US" dirty="0" smtClean="0">
          <a:latin typeface="+mn-lt"/>
          <a:ea typeface="+mn-ea"/>
          <a:cs typeface="+mn-cs"/>
        </a:defRPr>
      </a:lvl3pPr>
      <a:lvl4pPr marL="831667">
        <a:defRPr lang="en-US" dirty="0" smtClean="0">
          <a:latin typeface="+mn-lt"/>
          <a:ea typeface="+mn-ea"/>
          <a:cs typeface="+mn-cs"/>
        </a:defRPr>
      </a:lvl4pPr>
      <a:lvl5pPr marL="1108890">
        <a:defRPr lang="en-US" dirty="0" smtClean="0">
          <a:latin typeface="+mn-lt"/>
          <a:ea typeface="+mn-ea"/>
          <a:cs typeface="+mn-cs"/>
        </a:defRPr>
      </a:lvl5pPr>
      <a:lvl6pPr marL="1386113">
        <a:defRPr>
          <a:latin typeface="+mn-lt"/>
          <a:ea typeface="+mn-ea"/>
          <a:cs typeface="+mn-cs"/>
        </a:defRPr>
      </a:lvl6pPr>
      <a:lvl7pPr marL="1663336">
        <a:defRPr>
          <a:latin typeface="+mn-lt"/>
          <a:ea typeface="+mn-ea"/>
          <a:cs typeface="+mn-cs"/>
        </a:defRPr>
      </a:lvl7pPr>
      <a:lvl8pPr marL="1940557">
        <a:defRPr>
          <a:latin typeface="+mn-lt"/>
          <a:ea typeface="+mn-ea"/>
          <a:cs typeface="+mn-cs"/>
        </a:defRPr>
      </a:lvl8pPr>
      <a:lvl9pPr marL="221778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22">
        <a:defRPr>
          <a:latin typeface="+mn-lt"/>
          <a:ea typeface="+mn-ea"/>
          <a:cs typeface="+mn-cs"/>
        </a:defRPr>
      </a:lvl2pPr>
      <a:lvl3pPr marL="554445">
        <a:defRPr>
          <a:latin typeface="+mn-lt"/>
          <a:ea typeface="+mn-ea"/>
          <a:cs typeface="+mn-cs"/>
        </a:defRPr>
      </a:lvl3pPr>
      <a:lvl4pPr marL="831667">
        <a:defRPr>
          <a:latin typeface="+mn-lt"/>
          <a:ea typeface="+mn-ea"/>
          <a:cs typeface="+mn-cs"/>
        </a:defRPr>
      </a:lvl4pPr>
      <a:lvl5pPr marL="1108890">
        <a:defRPr>
          <a:latin typeface="+mn-lt"/>
          <a:ea typeface="+mn-ea"/>
          <a:cs typeface="+mn-cs"/>
        </a:defRPr>
      </a:lvl5pPr>
      <a:lvl6pPr marL="1386113">
        <a:defRPr>
          <a:latin typeface="+mn-lt"/>
          <a:ea typeface="+mn-ea"/>
          <a:cs typeface="+mn-cs"/>
        </a:defRPr>
      </a:lvl6pPr>
      <a:lvl7pPr marL="1663336">
        <a:defRPr>
          <a:latin typeface="+mn-lt"/>
          <a:ea typeface="+mn-ea"/>
          <a:cs typeface="+mn-cs"/>
        </a:defRPr>
      </a:lvl7pPr>
      <a:lvl8pPr marL="1940557">
        <a:defRPr>
          <a:latin typeface="+mn-lt"/>
          <a:ea typeface="+mn-ea"/>
          <a:cs typeface="+mn-cs"/>
        </a:defRPr>
      </a:lvl8pPr>
      <a:lvl9pPr marL="221778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24.svg"/><Relationship Id="rId3" Type="http://schemas.openxmlformats.org/officeDocument/2006/relationships/image" Target="../media/image8.pn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11.svg"/><Relationship Id="rId15" Type="http://schemas.openxmlformats.org/officeDocument/2006/relationships/image" Target="../media/image15.png"/><Relationship Id="rId10" Type="http://schemas.openxmlformats.org/officeDocument/2006/relationships/image" Target="../media/image12.emf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image" Target="../media/image17.png"/><Relationship Id="rId21" Type="http://schemas.openxmlformats.org/officeDocument/2006/relationships/image" Target="../media/image42.svg"/><Relationship Id="rId7" Type="http://schemas.openxmlformats.org/officeDocument/2006/relationships/image" Target="../media/image29.svg"/><Relationship Id="rId12" Type="http://schemas.openxmlformats.org/officeDocument/2006/relationships/image" Target="../media/image22.png"/><Relationship Id="rId17" Type="http://schemas.openxmlformats.org/officeDocument/2006/relationships/image" Target="../media/image38.svg"/><Relationship Id="rId25" Type="http://schemas.openxmlformats.org/officeDocument/2006/relationships/image" Target="../media/image4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11" Type="http://schemas.openxmlformats.org/officeDocument/2006/relationships/image" Target="../media/image33.svg"/><Relationship Id="rId24" Type="http://schemas.openxmlformats.org/officeDocument/2006/relationships/image" Target="../media/image29.png"/><Relationship Id="rId5" Type="http://schemas.openxmlformats.org/officeDocument/2006/relationships/image" Target="../media/image27.svg"/><Relationship Id="rId15" Type="http://schemas.openxmlformats.org/officeDocument/2006/relationships/image" Target="../media/image24.jpeg"/><Relationship Id="rId23" Type="http://schemas.openxmlformats.org/officeDocument/2006/relationships/image" Target="../media/image44.svg"/><Relationship Id="rId10" Type="http://schemas.openxmlformats.org/officeDocument/2006/relationships/image" Target="../media/image21.png"/><Relationship Id="rId19" Type="http://schemas.openxmlformats.org/officeDocument/2006/relationships/image" Target="../media/image40.svg"/><Relationship Id="rId4" Type="http://schemas.openxmlformats.org/officeDocument/2006/relationships/image" Target="../media/image18.png"/><Relationship Id="rId9" Type="http://schemas.openxmlformats.org/officeDocument/2006/relationships/image" Target="../media/image31.svg"/><Relationship Id="rId14" Type="http://schemas.openxmlformats.org/officeDocument/2006/relationships/image" Target="../media/image35.sv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5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70.svg"/><Relationship Id="rId3" Type="http://schemas.openxmlformats.org/officeDocument/2006/relationships/image" Target="../media/image41.jpeg"/><Relationship Id="rId7" Type="http://schemas.openxmlformats.org/officeDocument/2006/relationships/image" Target="../media/image64.sv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6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E584125-1DED-4A5F-A214-5A6A48ECA3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118" y="3089326"/>
            <a:ext cx="4512180" cy="591957"/>
          </a:xfrm>
        </p:spPr>
        <p:txBody>
          <a:bodyPr/>
          <a:lstStyle/>
          <a:p>
            <a:r>
              <a:rPr lang="en-US" dirty="0">
                <a:solidFill>
                  <a:srgbClr val="E53A7E"/>
                </a:solidFill>
                <a:latin typeface="+mj-lt"/>
              </a:rPr>
              <a:t>Empowering People &amp; Communities</a:t>
            </a:r>
          </a:p>
          <a:p>
            <a:r>
              <a:rPr lang="en-US" dirty="0">
                <a:solidFill>
                  <a:srgbClr val="E53A7E"/>
                </a:solidFill>
                <a:latin typeface="+mj-lt"/>
              </a:rPr>
              <a:t>Corporate Social Responsibility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9D6921B-BBC0-4284-8C81-9DFA007B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6" y="1287925"/>
            <a:ext cx="5050943" cy="1489510"/>
          </a:xfrm>
        </p:spPr>
        <p:txBody>
          <a:bodyPr anchor="ctr"/>
          <a:lstStyle/>
          <a:p>
            <a:r>
              <a:rPr lang="en-US" sz="4800" b="1" dirty="0"/>
              <a:t>Youth Employment Program</a:t>
            </a:r>
          </a:p>
        </p:txBody>
      </p:sp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1315EA01-8C46-4BD2-B72B-0E09748C50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" t="11567" r="16586" b="10468"/>
          <a:stretch/>
        </p:blipFill>
        <p:spPr>
          <a:xfrm>
            <a:off x="5442194" y="1491431"/>
            <a:ext cx="6768636" cy="449660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C9A2798E-249C-432E-A434-DD2235424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25929" y="1485904"/>
            <a:ext cx="6766072" cy="451104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717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D9298B-C656-BFB8-E39E-638B678E5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34" y="3939278"/>
            <a:ext cx="3394047" cy="2434548"/>
          </a:xfrm>
          <a:prstGeom prst="rect">
            <a:avLst/>
          </a:prstGeom>
        </p:spPr>
      </p:pic>
      <p:sp>
        <p:nvSpPr>
          <p:cNvPr id="136" name="Title 1">
            <a:extLst>
              <a:ext uri="{FF2B5EF4-FFF2-40B4-BE49-F238E27FC236}">
                <a16:creationId xmlns:a16="http://schemas.microsoft.com/office/drawing/2014/main" xmlns="" id="{04FD563D-9C5E-403B-BAA7-383D4090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58" y="-29938"/>
            <a:ext cx="7584941" cy="737369"/>
          </a:xfrm>
        </p:spPr>
        <p:txBody>
          <a:bodyPr vert="horz" wrap="square" lIns="121920" tIns="60960" rIns="121920" bIns="60960" rtlCol="0" anchor="ctr">
            <a:noAutofit/>
          </a:bodyPr>
          <a:lstStyle/>
          <a:p>
            <a:r>
              <a:rPr lang="en-US" sz="3200">
                <a:solidFill>
                  <a:srgbClr val="E41165"/>
                </a:solidFill>
              </a:rPr>
              <a:t>Youth Employment Program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5860C69-FD78-924F-94E7-4895308BB7EF}"/>
              </a:ext>
            </a:extLst>
          </p:cNvPr>
          <p:cNvSpPr txBox="1"/>
          <p:nvPr/>
        </p:nvSpPr>
        <p:spPr>
          <a:xfrm>
            <a:off x="368400" y="762647"/>
            <a:ext cx="56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4D2F9E"/>
                </a:solidFill>
              </a:rPr>
              <a:t>3</a:t>
            </a:r>
            <a:r>
              <a:rPr lang="en-IN" sz="2400" b="1">
                <a:solidFill>
                  <a:srgbClr val="4D2F9E"/>
                </a:solidFill>
              </a:rPr>
              <a:t>5</a:t>
            </a:r>
            <a:endParaRPr lang="en-IN" sz="2667" b="1">
              <a:solidFill>
                <a:srgbClr val="4D2F9E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B5809F3-2C72-3D40-B340-02823751045A}"/>
              </a:ext>
            </a:extLst>
          </p:cNvPr>
          <p:cNvSpPr txBox="1"/>
          <p:nvPr/>
        </p:nvSpPr>
        <p:spPr>
          <a:xfrm>
            <a:off x="273328" y="1541642"/>
            <a:ext cx="8384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b="1">
                <a:solidFill>
                  <a:srgbClr val="4D2F9E"/>
                </a:solidFill>
              </a:rPr>
              <a:t>350+</a:t>
            </a:r>
            <a:endParaRPr lang="en-IN" sz="2133" b="1">
              <a:solidFill>
                <a:srgbClr val="4D2F9E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737471F-2C83-1940-BAAF-417622898473}"/>
              </a:ext>
            </a:extLst>
          </p:cNvPr>
          <p:cNvSpPr txBox="1"/>
          <p:nvPr/>
        </p:nvSpPr>
        <p:spPr>
          <a:xfrm>
            <a:off x="178985" y="1081076"/>
            <a:ext cx="93820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67">
                <a:latin typeface="Calibri" panose="020F0502020204030204" pitchFamily="34" charset="0"/>
                <a:cs typeface="Calibri" panose="020F0502020204030204" pitchFamily="34" charset="0"/>
              </a:rPr>
              <a:t>States &amp; UTs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7DD46A6-8C02-CE4A-917D-B370F47F6DD9}"/>
              </a:ext>
            </a:extLst>
          </p:cNvPr>
          <p:cNvSpPr txBox="1"/>
          <p:nvPr/>
        </p:nvSpPr>
        <p:spPr>
          <a:xfrm>
            <a:off x="287788" y="1819781"/>
            <a:ext cx="7251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Calibri" panose="020F0502020204030204" pitchFamily="34" charset="0"/>
                <a:cs typeface="Calibri" panose="020F0502020204030204" pitchFamily="34" charset="0"/>
              </a:rPr>
              <a:t>Districts</a:t>
            </a:r>
            <a:endParaRPr lang="en-IN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49A2A73-10A7-E34E-9A12-70010667F825}"/>
              </a:ext>
            </a:extLst>
          </p:cNvPr>
          <p:cNvSpPr txBox="1"/>
          <p:nvPr/>
        </p:nvSpPr>
        <p:spPr>
          <a:xfrm>
            <a:off x="1435318" y="783166"/>
            <a:ext cx="818741" cy="45134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r>
              <a:rPr lang="en-GB" sz="2133" b="1">
                <a:solidFill>
                  <a:srgbClr val="4D2F9E"/>
                </a:solidFill>
              </a:rPr>
              <a:t>1</a:t>
            </a:r>
            <a:r>
              <a:rPr lang="en-IN" sz="2133" b="1">
                <a:solidFill>
                  <a:srgbClr val="4D2F9E"/>
                </a:solidFill>
              </a:rPr>
              <a:t>32K</a:t>
            </a:r>
            <a:endParaRPr lang="en-IN" sz="2400" b="1">
              <a:solidFill>
                <a:srgbClr val="4D2F9E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0B0BC84-3C09-DF4D-8F46-EEB1AE854367}"/>
              </a:ext>
            </a:extLst>
          </p:cNvPr>
          <p:cNvSpPr txBox="1"/>
          <p:nvPr/>
        </p:nvSpPr>
        <p:spPr>
          <a:xfrm>
            <a:off x="1517225" y="1484133"/>
            <a:ext cx="673207" cy="45134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GB" sz="2133" b="1">
                <a:solidFill>
                  <a:srgbClr val="4D2F9E"/>
                </a:solidFill>
              </a:rPr>
              <a:t>584</a:t>
            </a:r>
            <a:endParaRPr lang="en-IN" sz="2133" b="1">
              <a:solidFill>
                <a:srgbClr val="4D2F9E"/>
              </a:solidFill>
              <a:cs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14141EF-32DC-8245-8FE3-CF2B3696EB8F}"/>
              </a:ext>
            </a:extLst>
          </p:cNvPr>
          <p:cNvSpPr txBox="1"/>
          <p:nvPr/>
        </p:nvSpPr>
        <p:spPr>
          <a:xfrm>
            <a:off x="1184219" y="1081076"/>
            <a:ext cx="133441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67">
                <a:latin typeface="Calibri" panose="020F0502020204030204" pitchFamily="34" charset="0"/>
                <a:cs typeface="Calibri" panose="020F0502020204030204" pitchFamily="34" charset="0"/>
              </a:rPr>
              <a:t>Candidates Trained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5557A2B-B727-F742-8512-88C463AA202C}"/>
              </a:ext>
            </a:extLst>
          </p:cNvPr>
          <p:cNvSpPr txBox="1"/>
          <p:nvPr/>
        </p:nvSpPr>
        <p:spPr>
          <a:xfrm>
            <a:off x="1288788" y="1819781"/>
            <a:ext cx="11118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67">
                <a:latin typeface="Calibri" panose="020F0502020204030204" pitchFamily="34" charset="0"/>
                <a:cs typeface="Calibri" panose="020F0502020204030204" pitchFamily="34" charset="0"/>
              </a:rPr>
              <a:t>Active Partners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66C6D73-1A98-3A47-9E13-7A917F071669}"/>
              </a:ext>
            </a:extLst>
          </p:cNvPr>
          <p:cNvSpPr txBox="1"/>
          <p:nvPr/>
        </p:nvSpPr>
        <p:spPr>
          <a:xfrm>
            <a:off x="2851519" y="768789"/>
            <a:ext cx="818739" cy="45134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r>
              <a:rPr lang="en-IN" sz="2133" b="1">
                <a:solidFill>
                  <a:srgbClr val="4D2F9E"/>
                </a:solidFill>
              </a:rPr>
              <a:t>30K+</a:t>
            </a:r>
            <a:endParaRPr lang="en-IN" sz="2400" b="1">
              <a:solidFill>
                <a:srgbClr val="4D2F9E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3C0FDF5-7FED-FB46-9390-5E1FE66F53D2}"/>
              </a:ext>
            </a:extLst>
          </p:cNvPr>
          <p:cNvSpPr txBox="1"/>
          <p:nvPr/>
        </p:nvSpPr>
        <p:spPr>
          <a:xfrm>
            <a:off x="2578304" y="1081076"/>
            <a:ext cx="12556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67">
                <a:latin typeface="Calibri" panose="020F0502020204030204" pitchFamily="34" charset="0"/>
                <a:cs typeface="Calibri" panose="020F0502020204030204" pitchFamily="34" charset="0"/>
              </a:rPr>
              <a:t>Candidates Placed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73965C00-3A4D-6747-B9A3-3218A5D81531}"/>
              </a:ext>
            </a:extLst>
          </p:cNvPr>
          <p:cNvSpPr txBox="1"/>
          <p:nvPr/>
        </p:nvSpPr>
        <p:spPr>
          <a:xfrm>
            <a:off x="2649210" y="1819781"/>
            <a:ext cx="10994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67">
                <a:latin typeface="Calibri" panose="020F0502020204030204" pitchFamily="34" charset="0"/>
                <a:cs typeface="Calibri" panose="020F0502020204030204" pitchFamily="34" charset="0"/>
              </a:rPr>
              <a:t>Active Trainers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F78369F1-547C-514E-80AF-CD2C2C3B3A62}"/>
              </a:ext>
            </a:extLst>
          </p:cNvPr>
          <p:cNvSpPr txBox="1"/>
          <p:nvPr/>
        </p:nvSpPr>
        <p:spPr>
          <a:xfrm>
            <a:off x="2866019" y="1541641"/>
            <a:ext cx="673207" cy="45134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GB" sz="2133" b="1">
                <a:solidFill>
                  <a:srgbClr val="4D2F9E"/>
                </a:solidFill>
                <a:cs typeface="Calibri"/>
              </a:rPr>
              <a:t>72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FA56E278-6F8D-3D4F-8247-4673D539BEC6}"/>
              </a:ext>
            </a:extLst>
          </p:cNvPr>
          <p:cNvSpPr txBox="1"/>
          <p:nvPr/>
        </p:nvSpPr>
        <p:spPr>
          <a:xfrm>
            <a:off x="3854603" y="1832581"/>
            <a:ext cx="11799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067">
                <a:latin typeface="Calibri" panose="020F0502020204030204" pitchFamily="34" charset="0"/>
                <a:cs typeface="Calibri" panose="020F0502020204030204" pitchFamily="34" charset="0"/>
              </a:rPr>
              <a:t>omen Trained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C42F7CF7-2101-7C47-9478-C35195771D66}"/>
              </a:ext>
            </a:extLst>
          </p:cNvPr>
          <p:cNvSpPr txBox="1"/>
          <p:nvPr/>
        </p:nvSpPr>
        <p:spPr>
          <a:xfrm>
            <a:off x="4054075" y="1533923"/>
            <a:ext cx="81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4D2F9E"/>
                </a:solidFill>
              </a:rPr>
              <a:t>61%</a:t>
            </a:r>
            <a:endParaRPr lang="en-IN" sz="2667" b="1">
              <a:solidFill>
                <a:srgbClr val="4D2F9E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857511F-8D99-5C48-95D4-112774F949F9}"/>
              </a:ext>
            </a:extLst>
          </p:cNvPr>
          <p:cNvSpPr txBox="1"/>
          <p:nvPr/>
        </p:nvSpPr>
        <p:spPr>
          <a:xfrm>
            <a:off x="5286333" y="1832581"/>
            <a:ext cx="108361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067">
                <a:latin typeface="Calibri" panose="020F0502020204030204" pitchFamily="34" charset="0"/>
                <a:cs typeface="Calibri" panose="020F0502020204030204" pitchFamily="34" charset="0"/>
              </a:rPr>
              <a:t>omen Placed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AC02BA-CD1E-4D4C-B048-F3D7E76FB4F0}"/>
              </a:ext>
            </a:extLst>
          </p:cNvPr>
          <p:cNvSpPr txBox="1"/>
          <p:nvPr/>
        </p:nvSpPr>
        <p:spPr>
          <a:xfrm>
            <a:off x="5430853" y="1511400"/>
            <a:ext cx="8800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b="1">
                <a:solidFill>
                  <a:srgbClr val="4D2F9E"/>
                </a:solidFill>
              </a:rPr>
              <a:t>18K</a:t>
            </a:r>
            <a:endParaRPr lang="en-IN" sz="2400" b="1">
              <a:solidFill>
                <a:srgbClr val="4D2F9E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B0A4811-AF45-864D-A9EC-46ED17C54229}"/>
              </a:ext>
            </a:extLst>
          </p:cNvPr>
          <p:cNvSpPr txBox="1"/>
          <p:nvPr/>
        </p:nvSpPr>
        <p:spPr>
          <a:xfrm>
            <a:off x="6805128" y="1554442"/>
            <a:ext cx="9364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b="1">
                <a:solidFill>
                  <a:srgbClr val="4D2F9E"/>
                </a:solidFill>
              </a:rPr>
              <a:t>57.6%</a:t>
            </a:r>
            <a:endParaRPr lang="en-IN" sz="2133" b="1">
              <a:solidFill>
                <a:srgbClr val="4D2F9E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F4A02FF0-063F-4F4D-8B9D-4FB4987C582E}"/>
              </a:ext>
            </a:extLst>
          </p:cNvPr>
          <p:cNvSpPr txBox="1"/>
          <p:nvPr/>
        </p:nvSpPr>
        <p:spPr>
          <a:xfrm>
            <a:off x="3950429" y="1093876"/>
            <a:ext cx="99784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Calibri" panose="020F0502020204030204" pitchFamily="34" charset="0"/>
                <a:cs typeface="Calibri" panose="020F0502020204030204" pitchFamily="34" charset="0"/>
              </a:rPr>
              <a:t>PWD Trained</a:t>
            </a:r>
            <a:endParaRPr lang="en-IN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70B576E-FDC7-3141-B103-7AAC5379EB43}"/>
              </a:ext>
            </a:extLst>
          </p:cNvPr>
          <p:cNvSpPr txBox="1"/>
          <p:nvPr/>
        </p:nvSpPr>
        <p:spPr>
          <a:xfrm>
            <a:off x="5084993" y="1093876"/>
            <a:ext cx="14488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Calibri" panose="020F0502020204030204" pitchFamily="34" charset="0"/>
                <a:cs typeface="Calibri" panose="020F0502020204030204" pitchFamily="34" charset="0"/>
              </a:rPr>
              <a:t>Dalits &amp; Tribal Placed</a:t>
            </a:r>
            <a:endParaRPr lang="en-IN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96D7287D-BB98-B546-A995-50C9F10F6D83}"/>
              </a:ext>
            </a:extLst>
          </p:cNvPr>
          <p:cNvSpPr txBox="1"/>
          <p:nvPr/>
        </p:nvSpPr>
        <p:spPr>
          <a:xfrm>
            <a:off x="6722308" y="1093876"/>
            <a:ext cx="106893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Calibri" panose="020F0502020204030204" pitchFamily="34" charset="0"/>
                <a:cs typeface="Calibri" panose="020F0502020204030204" pitchFamily="34" charset="0"/>
              </a:rPr>
              <a:t>Entrepreneurs</a:t>
            </a:r>
            <a:endParaRPr lang="en-IN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53D5E9DA-EA2F-CA49-8DEB-E2BE727739AF}"/>
              </a:ext>
            </a:extLst>
          </p:cNvPr>
          <p:cNvSpPr txBox="1"/>
          <p:nvPr/>
        </p:nvSpPr>
        <p:spPr>
          <a:xfrm>
            <a:off x="4095259" y="775447"/>
            <a:ext cx="7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4D2F9E"/>
                </a:solidFill>
              </a:rPr>
              <a:t>108</a:t>
            </a:r>
            <a:endParaRPr lang="en-IN" sz="2667" b="1">
              <a:solidFill>
                <a:srgbClr val="4D2F9E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EB428BB-693E-5C4E-B260-E0331EEF3F3C}"/>
              </a:ext>
            </a:extLst>
          </p:cNvPr>
          <p:cNvSpPr txBox="1"/>
          <p:nvPr/>
        </p:nvSpPr>
        <p:spPr>
          <a:xfrm>
            <a:off x="5445707" y="703561"/>
            <a:ext cx="819140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r>
              <a:rPr lang="en-GB" sz="2400" b="1">
                <a:solidFill>
                  <a:srgbClr val="4D2F9E"/>
                </a:solidFill>
              </a:rPr>
              <a:t>6K</a:t>
            </a:r>
            <a:endParaRPr lang="en-IN" sz="2667" b="1">
              <a:solidFill>
                <a:srgbClr val="4D2F9E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A5D096C8-9ED3-2D46-AC87-4F1FE3046E9F}"/>
              </a:ext>
            </a:extLst>
          </p:cNvPr>
          <p:cNvSpPr txBox="1"/>
          <p:nvPr/>
        </p:nvSpPr>
        <p:spPr>
          <a:xfrm>
            <a:off x="6891786" y="703561"/>
            <a:ext cx="718617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r>
              <a:rPr lang="en-GB" sz="2400" b="1">
                <a:solidFill>
                  <a:srgbClr val="4D2F9E"/>
                </a:solidFill>
                <a:cs typeface="Calibri"/>
              </a:rPr>
              <a:t>403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3C7455-EBAE-D042-8880-B488F4C2D31C}"/>
              </a:ext>
            </a:extLst>
          </p:cNvPr>
          <p:cNvSpPr txBox="1"/>
          <p:nvPr/>
        </p:nvSpPr>
        <p:spPr>
          <a:xfrm>
            <a:off x="334751" y="3648204"/>
            <a:ext cx="3155248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>
                <a:cs typeface="Arial" pitchFamily="34" charset="0"/>
              </a:rPr>
              <a:t>To skill youth on skills required to be successful in digital age and connect them to the right opportunities</a:t>
            </a:r>
          </a:p>
          <a:p>
            <a:endParaRPr lang="en-US" sz="1467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1C9881-4858-EC4E-8C84-208D427B1CD2}"/>
              </a:ext>
            </a:extLst>
          </p:cNvPr>
          <p:cNvSpPr txBox="1"/>
          <p:nvPr/>
        </p:nvSpPr>
        <p:spPr>
          <a:xfrm>
            <a:off x="335924" y="3429000"/>
            <a:ext cx="87252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33" b="1">
                <a:solidFill>
                  <a:srgbClr val="4D2F9E"/>
                </a:solidFill>
              </a:rPr>
              <a:t>Vision</a:t>
            </a:r>
            <a:endParaRPr lang="en-US" sz="1200">
              <a:solidFill>
                <a:srgbClr val="4D2F9E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E29339A-54CD-E849-B5FA-84892281C2C2}"/>
              </a:ext>
            </a:extLst>
          </p:cNvPr>
          <p:cNvSpPr txBox="1"/>
          <p:nvPr/>
        </p:nvSpPr>
        <p:spPr>
          <a:xfrm>
            <a:off x="3611335" y="3429000"/>
            <a:ext cx="109091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33" b="1">
                <a:solidFill>
                  <a:srgbClr val="4D2F9E"/>
                </a:solidFill>
              </a:rPr>
              <a:t>Mission</a:t>
            </a:r>
            <a:endParaRPr lang="en-US" sz="1200">
              <a:solidFill>
                <a:srgbClr val="4D2F9E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1050C5E2-CD30-C847-9476-CDE077175199}"/>
              </a:ext>
            </a:extLst>
          </p:cNvPr>
          <p:cNvSpPr txBox="1"/>
          <p:nvPr/>
        </p:nvSpPr>
        <p:spPr>
          <a:xfrm>
            <a:off x="3611338" y="3650938"/>
            <a:ext cx="386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>
                <a:cs typeface="Arial" pitchFamily="34" charset="0"/>
              </a:rPr>
              <a:t>Youth from socially and economically marginalized communities are gainfully employed </a:t>
            </a:r>
            <a:endParaRPr lang="en-US" sz="1467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5B13105E-E7F6-1A45-8E02-232DEA48726B}"/>
              </a:ext>
            </a:extLst>
          </p:cNvPr>
          <p:cNvSpPr/>
          <p:nvPr/>
        </p:nvSpPr>
        <p:spPr>
          <a:xfrm>
            <a:off x="334750" y="4684408"/>
            <a:ext cx="315524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N" sz="1200"/>
              <a:t>18- to 25-year-old youth</a:t>
            </a:r>
          </a:p>
          <a:p>
            <a:pPr marL="228594" indent="-228594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N" sz="1200"/>
              <a:t>Final year and passed out graduates</a:t>
            </a:r>
          </a:p>
          <a:p>
            <a:pPr marL="228594" indent="-228594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N" sz="1200"/>
              <a:t>Dalit, Tribal, Women, PWD, low-income families</a:t>
            </a:r>
          </a:p>
          <a:p>
            <a:pPr marL="228594" indent="-228594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N" sz="1200"/>
              <a:t>Rural India – in partnership with colleges, government bodies, NGOs and others</a:t>
            </a:r>
            <a:endParaRPr lang="en-IN" sz="1200" b="1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88424291-C2CD-AA49-958F-DFA2722B21E6}"/>
              </a:ext>
            </a:extLst>
          </p:cNvPr>
          <p:cNvSpPr txBox="1"/>
          <p:nvPr/>
        </p:nvSpPr>
        <p:spPr>
          <a:xfrm>
            <a:off x="330056" y="4404566"/>
            <a:ext cx="16554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33" b="1">
                <a:solidFill>
                  <a:srgbClr val="4D2F9E"/>
                </a:solidFill>
              </a:rPr>
              <a:t>Target Audience</a:t>
            </a:r>
            <a:endParaRPr lang="en-US" sz="1200">
              <a:solidFill>
                <a:srgbClr val="4D2F9E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6B594980-15C0-7544-965F-FC8168E36F23}"/>
              </a:ext>
            </a:extLst>
          </p:cNvPr>
          <p:cNvSpPr/>
          <p:nvPr/>
        </p:nvSpPr>
        <p:spPr>
          <a:xfrm>
            <a:off x="3612214" y="4393782"/>
            <a:ext cx="3995953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N" sz="1200"/>
              <a:t>Industry gets season agnostic talent pool </a:t>
            </a:r>
          </a:p>
          <a:p>
            <a:pPr marL="228594" indent="-228594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N" sz="1200"/>
              <a:t>6% lesser attrition than industry</a:t>
            </a:r>
          </a:p>
          <a:p>
            <a:pPr marL="228594" indent="-228594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N" sz="1200"/>
              <a:t>High performing freshers against other sources</a:t>
            </a:r>
          </a:p>
          <a:p>
            <a:pPr marL="228594" indent="-228594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N" sz="1200"/>
              <a:t>Zero cost in recruitment or sourcing</a:t>
            </a:r>
          </a:p>
          <a:p>
            <a:pPr marL="228594" indent="-228594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N" sz="1200"/>
              <a:t>Impact sourcing – impacting lives and livelihood of underprivileged</a:t>
            </a:r>
          </a:p>
          <a:p>
            <a:pPr marL="228594" indent="-228594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N" sz="1200"/>
              <a:t>Impact on SDGs – reduction in poverty, better employment, gender parity, standard of living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2C926E49-A9FC-4443-B1C2-ED3369A1472A}"/>
              </a:ext>
            </a:extLst>
          </p:cNvPr>
          <p:cNvSpPr/>
          <p:nvPr/>
        </p:nvSpPr>
        <p:spPr>
          <a:xfrm>
            <a:off x="-10950" y="2336832"/>
            <a:ext cx="7151019" cy="10369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979C0FB-C6BA-394F-A5C5-21915ED6874C}"/>
              </a:ext>
            </a:extLst>
          </p:cNvPr>
          <p:cNvSpPr txBox="1"/>
          <p:nvPr/>
        </p:nvSpPr>
        <p:spPr>
          <a:xfrm>
            <a:off x="3611336" y="4154583"/>
            <a:ext cx="286689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33" b="1">
                <a:solidFill>
                  <a:srgbClr val="4D2F9E"/>
                </a:solidFill>
              </a:rPr>
              <a:t>Impact of the Program</a:t>
            </a:r>
            <a:endParaRPr lang="en-US" sz="1200">
              <a:solidFill>
                <a:srgbClr val="4D2F9E"/>
              </a:solidFill>
            </a:endParaRPr>
          </a:p>
        </p:txBody>
      </p:sp>
      <p:pic>
        <p:nvPicPr>
          <p:cNvPr id="160" name="Graphic 159" descr="Speedometer Low outline">
            <a:extLst>
              <a:ext uri="{FF2B5EF4-FFF2-40B4-BE49-F238E27FC236}">
                <a16:creationId xmlns:a16="http://schemas.microsoft.com/office/drawing/2014/main" xmlns="" id="{C7172173-B6AE-7C42-BCC1-5236C3416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110155" y="2417340"/>
            <a:ext cx="650323" cy="648461"/>
          </a:xfrm>
          <a:prstGeom prst="rect">
            <a:avLst/>
          </a:prstGeom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FE1DEF8B-8E7B-6E4F-9076-F99C7618FFEA}"/>
              </a:ext>
            </a:extLst>
          </p:cNvPr>
          <p:cNvSpPr txBox="1"/>
          <p:nvPr/>
        </p:nvSpPr>
        <p:spPr>
          <a:xfrm>
            <a:off x="610828" y="2903159"/>
            <a:ext cx="167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>
                <a:latin typeface="Calibri" panose="020F0502020204030204" pitchFamily="34" charset="0"/>
                <a:cs typeface="Calibri" panose="020F0502020204030204" pitchFamily="34" charset="0"/>
              </a:rPr>
              <a:t>AA Meter 57.67%</a:t>
            </a:r>
            <a:endParaRPr lang="en-IN" sz="1467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" name="Graphic 162" descr="Daily calendar outline">
            <a:extLst>
              <a:ext uri="{FF2B5EF4-FFF2-40B4-BE49-F238E27FC236}">
                <a16:creationId xmlns:a16="http://schemas.microsoft.com/office/drawing/2014/main" xmlns="" id="{7FD53469-43C8-5C4E-A9C9-9D62D95F55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76068" y="2445343"/>
            <a:ext cx="592459" cy="592456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703692B7-F2CF-694D-8AC1-5AC20D1461DD}"/>
              </a:ext>
            </a:extLst>
          </p:cNvPr>
          <p:cNvSpPr txBox="1"/>
          <p:nvPr/>
        </p:nvSpPr>
        <p:spPr>
          <a:xfrm>
            <a:off x="3006387" y="2903159"/>
            <a:ext cx="127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>
                <a:latin typeface="Calibri" panose="020F0502020204030204" pitchFamily="34" charset="0"/>
                <a:cs typeface="Calibri" panose="020F0502020204030204" pitchFamily="34" charset="0"/>
              </a:rPr>
              <a:t>Started 2010</a:t>
            </a:r>
            <a:endParaRPr lang="en-US" sz="1467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A02A1638-346D-864C-99C1-4649FDA864BD}"/>
              </a:ext>
            </a:extLst>
          </p:cNvPr>
          <p:cNvSpPr txBox="1"/>
          <p:nvPr/>
        </p:nvSpPr>
        <p:spPr>
          <a:xfrm>
            <a:off x="5074698" y="2903159"/>
            <a:ext cx="1214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>
                <a:latin typeface="Calibri" panose="020F0502020204030204" pitchFamily="34" charset="0"/>
                <a:cs typeface="Calibri" panose="020F0502020204030204" pitchFamily="34" charset="0"/>
              </a:rPr>
              <a:t>Across India</a:t>
            </a:r>
            <a:endParaRPr lang="en-US" sz="1467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9" name="Graphic 168" descr="Map with pin outline">
            <a:extLst>
              <a:ext uri="{FF2B5EF4-FFF2-40B4-BE49-F238E27FC236}">
                <a16:creationId xmlns:a16="http://schemas.microsoft.com/office/drawing/2014/main" xmlns="" id="{1D1CDD4E-E925-7C46-8E57-198DCCDE9E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82067" y="2410547"/>
            <a:ext cx="662051" cy="662048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194F042-E31F-4E44-9D0B-7B6B2A84A29C}"/>
              </a:ext>
            </a:extLst>
          </p:cNvPr>
          <p:cNvSpPr txBox="1"/>
          <p:nvPr/>
        </p:nvSpPr>
        <p:spPr>
          <a:xfrm>
            <a:off x="6509403" y="1832581"/>
            <a:ext cx="15195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67">
                <a:latin typeface="Calibri" panose="020F0502020204030204" pitchFamily="34" charset="0"/>
                <a:cs typeface="Calibri" panose="020F0502020204030204" pitchFamily="34" charset="0"/>
              </a:rPr>
              <a:t>AA Trained in last 3 FYs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00520F1-C56A-4D43-89A6-3AB36FB0E1FB}"/>
              </a:ext>
            </a:extLst>
          </p:cNvPr>
          <p:cNvSpPr/>
          <p:nvPr/>
        </p:nvSpPr>
        <p:spPr>
          <a:xfrm>
            <a:off x="7918202" y="479567"/>
            <a:ext cx="4282773" cy="35876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67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E945500-487A-496E-B79A-592671410D74}"/>
              </a:ext>
            </a:extLst>
          </p:cNvPr>
          <p:cNvSpPr/>
          <p:nvPr/>
        </p:nvSpPr>
        <p:spPr>
          <a:xfrm>
            <a:off x="10561113" y="3272491"/>
            <a:ext cx="1411368" cy="10048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67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93D6E-7EE8-436E-A7F9-CCF9B35553FC}"/>
              </a:ext>
            </a:extLst>
          </p:cNvPr>
          <p:cNvGrpSpPr/>
          <p:nvPr/>
        </p:nvGrpSpPr>
        <p:grpSpPr>
          <a:xfrm>
            <a:off x="7982438" y="225185"/>
            <a:ext cx="4154300" cy="4204211"/>
            <a:chOff x="3350169" y="193270"/>
            <a:chExt cx="2943197" cy="288358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AB165550-98D6-3DB5-3BBF-CB0C8EE9B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09783" y="193270"/>
              <a:ext cx="2883583" cy="2883583"/>
            </a:xfrm>
            <a:prstGeom prst="rect">
              <a:avLst/>
            </a:prstGeom>
            <a:noFill/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CEF49F56-04C7-8D62-298E-AEB04574C81F}"/>
                </a:ext>
              </a:extLst>
            </p:cNvPr>
            <p:cNvSpPr txBox="1"/>
            <p:nvPr/>
          </p:nvSpPr>
          <p:spPr>
            <a:xfrm>
              <a:off x="3350169" y="985247"/>
              <a:ext cx="1165012" cy="823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Business skills, 21st century technical skills, digital skills, domain exposure facilitated by TCS SMEs and Freelance Trainers. </a:t>
              </a:r>
              <a:endParaRPr lang="en-IN" sz="1333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DCABFFEF-EE5B-954D-2309-201ED9805E49}"/>
                </a:ext>
              </a:extLst>
            </p:cNvPr>
            <p:cNvSpPr txBox="1"/>
            <p:nvPr/>
          </p:nvSpPr>
          <p:spPr>
            <a:xfrm>
              <a:off x="4377016" y="1824431"/>
              <a:ext cx="825941" cy="28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33" b="1">
                  <a:solidFill>
                    <a:schemeClr val="bg1"/>
                  </a:solidFill>
                </a:rPr>
                <a:t>Coach</a:t>
              </a:r>
              <a:endParaRPr lang="en-IN" sz="2400" b="1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AB20CA39-069E-4743-948B-2CD3D374CD66}"/>
                </a:ext>
              </a:extLst>
            </p:cNvPr>
            <p:cNvSpPr txBox="1"/>
            <p:nvPr/>
          </p:nvSpPr>
          <p:spPr>
            <a:xfrm>
              <a:off x="3841860" y="2087362"/>
              <a:ext cx="1329605" cy="823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Market Facing Certifications, Periodic Trainee Performance Evaluations, Leadership Connects, Domain Specific Trainings</a:t>
              </a:r>
              <a:endParaRPr lang="en-IN" sz="1333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5B375E0-6724-B622-4606-C22074EFE13E}"/>
                </a:ext>
              </a:extLst>
            </p:cNvPr>
            <p:cNvSpPr txBox="1"/>
            <p:nvPr/>
          </p:nvSpPr>
          <p:spPr>
            <a:xfrm>
              <a:off x="4529413" y="548174"/>
              <a:ext cx="873452" cy="28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chemeClr val="bg1"/>
                  </a:solidFill>
                </a:rPr>
                <a:t>Mentor</a:t>
              </a:r>
              <a:endParaRPr lang="en-IN" sz="2400" b="1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1A41EF98-5F2E-9CA5-174F-4B374B7BBB50}"/>
                </a:ext>
              </a:extLst>
            </p:cNvPr>
            <p:cNvSpPr txBox="1"/>
            <p:nvPr/>
          </p:nvSpPr>
          <p:spPr>
            <a:xfrm>
              <a:off x="4530103" y="792473"/>
              <a:ext cx="1449231" cy="5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One to one mentoring by industry professionals / </a:t>
              </a:r>
              <a:r>
                <a:rPr lang="en-US" sz="120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TCSers</a:t>
              </a:r>
              <a:r>
                <a:rPr lang="en-US" sz="12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for job readiness to enter world of work</a:t>
              </a:r>
              <a:endParaRPr lang="en-IN" sz="1333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CEF0C83-ECE4-DC0A-0ABA-973C69088A01}"/>
                </a:ext>
              </a:extLst>
            </p:cNvPr>
            <p:cNvSpPr txBox="1"/>
            <p:nvPr/>
          </p:nvSpPr>
          <p:spPr>
            <a:xfrm>
              <a:off x="5200472" y="1524691"/>
              <a:ext cx="692496" cy="28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chemeClr val="bg1"/>
                  </a:solidFill>
                </a:rPr>
                <a:t>Place</a:t>
              </a:r>
              <a:endParaRPr lang="en-IN" sz="2400" b="1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51B109B2-261A-8711-4EBC-D54EEDCCDAC7}"/>
                </a:ext>
              </a:extLst>
            </p:cNvPr>
            <p:cNvSpPr txBox="1"/>
            <p:nvPr/>
          </p:nvSpPr>
          <p:spPr>
            <a:xfrm>
              <a:off x="5210078" y="1760623"/>
              <a:ext cx="1024996" cy="69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Employment, Entrepreneurship, and pursuing higher Education as Career options</a:t>
              </a:r>
              <a:endParaRPr lang="en-IN" sz="1333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9424208D-2C26-245F-12A2-1F6C463E6EE5}"/>
                </a:ext>
              </a:extLst>
            </p:cNvPr>
            <p:cNvSpPr/>
            <p:nvPr/>
          </p:nvSpPr>
          <p:spPr>
            <a:xfrm>
              <a:off x="4953628" y="261499"/>
              <a:ext cx="375017" cy="325897"/>
            </a:xfrm>
            <a:prstGeom prst="ellipse">
              <a:avLst/>
            </a:prstGeom>
            <a:solidFill>
              <a:srgbClr val="4D2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F510B5B0-E22E-F1DD-4EC8-62A5E0BEF714}"/>
                </a:ext>
              </a:extLst>
            </p:cNvPr>
            <p:cNvSpPr/>
            <p:nvPr/>
          </p:nvSpPr>
          <p:spPr>
            <a:xfrm>
              <a:off x="4068674" y="464456"/>
              <a:ext cx="375017" cy="325897"/>
            </a:xfrm>
            <a:prstGeom prst="ellipse">
              <a:avLst/>
            </a:prstGeom>
            <a:solidFill>
              <a:srgbClr val="4D2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AC117EA3-9CB5-E50F-63D1-83BC08075043}"/>
                </a:ext>
              </a:extLst>
            </p:cNvPr>
            <p:cNvSpPr/>
            <p:nvPr/>
          </p:nvSpPr>
          <p:spPr>
            <a:xfrm>
              <a:off x="4612175" y="1531092"/>
              <a:ext cx="375017" cy="325897"/>
            </a:xfrm>
            <a:prstGeom prst="ellipse">
              <a:avLst/>
            </a:prstGeom>
            <a:solidFill>
              <a:srgbClr val="4D2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F30FD87B-3F3C-A699-9C9F-2653604D9915}"/>
                </a:ext>
              </a:extLst>
            </p:cNvPr>
            <p:cNvSpPr/>
            <p:nvPr/>
          </p:nvSpPr>
          <p:spPr>
            <a:xfrm>
              <a:off x="5897757" y="1507652"/>
              <a:ext cx="375017" cy="325897"/>
            </a:xfrm>
            <a:prstGeom prst="ellipse">
              <a:avLst/>
            </a:prstGeom>
            <a:solidFill>
              <a:srgbClr val="4D2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57" name="Graphic 56" descr="Classroom outline">
              <a:extLst>
                <a:ext uri="{FF2B5EF4-FFF2-40B4-BE49-F238E27FC236}">
                  <a16:creationId xmlns:a16="http://schemas.microsoft.com/office/drawing/2014/main" xmlns="" id="{FEF03C69-8EFD-87C6-49CF-542220B59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096088" y="501997"/>
              <a:ext cx="267103" cy="267103"/>
            </a:xfrm>
            <a:prstGeom prst="rect">
              <a:avLst/>
            </a:prstGeom>
          </p:spPr>
        </p:pic>
        <p:pic>
          <p:nvPicPr>
            <p:cNvPr id="58" name="Graphic 57" descr="Books outline">
              <a:extLst>
                <a:ext uri="{FF2B5EF4-FFF2-40B4-BE49-F238E27FC236}">
                  <a16:creationId xmlns:a16="http://schemas.microsoft.com/office/drawing/2014/main" xmlns="" id="{CC66125D-11E1-05AF-B4CC-E723D0B3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4666556" y="1594255"/>
              <a:ext cx="231351" cy="231351"/>
            </a:xfrm>
            <a:prstGeom prst="rect">
              <a:avLst/>
            </a:prstGeom>
          </p:spPr>
        </p:pic>
        <p:pic>
          <p:nvPicPr>
            <p:cNvPr id="59" name="Graphic 58" descr="Umbrella outline">
              <a:extLst>
                <a:ext uri="{FF2B5EF4-FFF2-40B4-BE49-F238E27FC236}">
                  <a16:creationId xmlns:a16="http://schemas.microsoft.com/office/drawing/2014/main" xmlns="" id="{0744DEDA-45C3-507B-3077-248464BC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5003256" y="305078"/>
              <a:ext cx="251463" cy="251463"/>
            </a:xfrm>
            <a:prstGeom prst="rect">
              <a:avLst/>
            </a:prstGeom>
          </p:spPr>
        </p:pic>
        <p:pic>
          <p:nvPicPr>
            <p:cNvPr id="60" name="Graphic 59" descr="Users outline">
              <a:extLst>
                <a:ext uri="{FF2B5EF4-FFF2-40B4-BE49-F238E27FC236}">
                  <a16:creationId xmlns:a16="http://schemas.microsoft.com/office/drawing/2014/main" xmlns="" id="{5E7310F5-5CD5-B0D4-E018-EFD10945C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5923851" y="1538250"/>
              <a:ext cx="277418" cy="277418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16822501-CD6B-B2B3-E2A7-7F71AC34D5D9}"/>
                </a:ext>
              </a:extLst>
            </p:cNvPr>
            <p:cNvSpPr txBox="1"/>
            <p:nvPr/>
          </p:nvSpPr>
          <p:spPr>
            <a:xfrm>
              <a:off x="3653398" y="717217"/>
              <a:ext cx="692496" cy="28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33" b="1">
                  <a:solidFill>
                    <a:schemeClr val="bg1"/>
                  </a:solidFill>
                </a:rPr>
                <a:t>Teach</a:t>
              </a:r>
              <a:endParaRPr lang="en-IN" sz="2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532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>
            <a:extLst>
              <a:ext uri="{FF2B5EF4-FFF2-40B4-BE49-F238E27FC236}">
                <a16:creationId xmlns:a16="http://schemas.microsoft.com/office/drawing/2014/main" xmlns="" id="{04FD563D-9C5E-403B-BAA7-383D4090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0" y="27677"/>
            <a:ext cx="9042421" cy="737369"/>
          </a:xfrm>
        </p:spPr>
        <p:txBody>
          <a:bodyPr vert="horz" wrap="square" lIns="121920" tIns="60960" rIns="121920" bIns="60960" rtlCol="0" anchor="ctr">
            <a:noAutofit/>
          </a:bodyPr>
          <a:lstStyle/>
          <a:p>
            <a:r>
              <a:rPr lang="en-US" b="1" dirty="0">
                <a:solidFill>
                  <a:srgbClr val="E41165"/>
                </a:solidFill>
              </a:rPr>
              <a:t>Youth Employment Program – What do we TEACH?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37D5211-F012-B446-BF85-490EE0FBF717}"/>
              </a:ext>
            </a:extLst>
          </p:cNvPr>
          <p:cNvSpPr/>
          <p:nvPr/>
        </p:nvSpPr>
        <p:spPr>
          <a:xfrm>
            <a:off x="8037380" y="1010069"/>
            <a:ext cx="3993859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spcAft>
                <a:spcPts val="400"/>
              </a:spcAft>
              <a:buClr>
                <a:srgbClr val="D3105D"/>
              </a:buClr>
              <a:buFont typeface="Arial" panose="020B0604020202020204" pitchFamily="34" charset="0"/>
              <a:buChar char="•"/>
            </a:pPr>
            <a:r>
              <a:rPr lang="en-IN" sz="1400"/>
              <a:t>Free training to enhance technical competencies and communication skills</a:t>
            </a:r>
          </a:p>
          <a:p>
            <a:pPr marL="228594" indent="-228594">
              <a:spcAft>
                <a:spcPts val="400"/>
              </a:spcAft>
              <a:buClr>
                <a:srgbClr val="D3105D"/>
              </a:buClr>
              <a:buFont typeface="Arial" panose="020B0604020202020204" pitchFamily="34" charset="0"/>
              <a:buChar char="•"/>
            </a:pPr>
            <a:r>
              <a:rPr lang="en-IN" sz="1400"/>
              <a:t>Free certification on digital skills in partnership with Cisco and Google</a:t>
            </a:r>
          </a:p>
          <a:p>
            <a:pPr marL="228594" indent="-228594">
              <a:spcAft>
                <a:spcPts val="400"/>
              </a:spcAft>
              <a:buClr>
                <a:srgbClr val="D3105D"/>
              </a:buClr>
              <a:buFont typeface="Arial" panose="020B0604020202020204" pitchFamily="34" charset="0"/>
              <a:buChar char="•"/>
            </a:pPr>
            <a:r>
              <a:rPr lang="en-IN" sz="1400"/>
              <a:t>Mentoring &amp; Coaching for employment and entrepreneurship</a:t>
            </a:r>
          </a:p>
          <a:p>
            <a:pPr marL="228594" indent="-228594">
              <a:spcAft>
                <a:spcPts val="400"/>
              </a:spcAft>
              <a:buClr>
                <a:srgbClr val="D3105D"/>
              </a:buClr>
              <a:buFont typeface="Arial" panose="020B0604020202020204" pitchFamily="34" charset="0"/>
              <a:buChar char="•"/>
            </a:pPr>
            <a:r>
              <a:rPr lang="en-IN" sz="1400"/>
              <a:t>Leadership connect and emerging/ cutting edge technology sessions</a:t>
            </a:r>
          </a:p>
          <a:p>
            <a:pPr marL="228594" indent="-228594">
              <a:spcAft>
                <a:spcPts val="400"/>
              </a:spcAft>
              <a:buClr>
                <a:srgbClr val="D3105D"/>
              </a:buClr>
              <a:buFont typeface="Arial" panose="020B0604020202020204" pitchFamily="34" charset="0"/>
              <a:buChar char="•"/>
            </a:pPr>
            <a:r>
              <a:rPr lang="en-IN" sz="1400"/>
              <a:t>Faculty Development Programs</a:t>
            </a:r>
          </a:p>
          <a:p>
            <a:pPr marL="228594" indent="-228594">
              <a:spcAft>
                <a:spcPts val="400"/>
              </a:spcAft>
              <a:buClr>
                <a:srgbClr val="D3105D"/>
              </a:buClr>
              <a:buFont typeface="Arial" panose="020B0604020202020204" pitchFamily="34" charset="0"/>
              <a:buChar char="•"/>
            </a:pPr>
            <a:r>
              <a:rPr lang="en-IN" sz="1400"/>
              <a:t>Employment assistance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6E069B-F467-8F47-9BD0-91ABA71288CF}"/>
              </a:ext>
            </a:extLst>
          </p:cNvPr>
          <p:cNvSpPr txBox="1"/>
          <p:nvPr/>
        </p:nvSpPr>
        <p:spPr>
          <a:xfrm>
            <a:off x="8037379" y="527552"/>
            <a:ext cx="286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>
                <a:solidFill>
                  <a:srgbClr val="E41165"/>
                </a:solidFill>
              </a:rPr>
              <a:t>Offerings</a:t>
            </a:r>
            <a:endParaRPr lang="en-US" sz="1467">
              <a:solidFill>
                <a:srgbClr val="E4116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40FF22-A91A-BB41-803B-804E1779990A}"/>
              </a:ext>
            </a:extLst>
          </p:cNvPr>
          <p:cNvSpPr txBox="1"/>
          <p:nvPr/>
        </p:nvSpPr>
        <p:spPr>
          <a:xfrm>
            <a:off x="201158" y="3679958"/>
            <a:ext cx="3216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67" b="1">
                <a:solidFill>
                  <a:srgbClr val="D3105D"/>
                </a:solidFill>
              </a:rPr>
              <a:t>Assessments – </a:t>
            </a:r>
            <a:r>
              <a:rPr lang="en-IN" sz="1600" b="1">
                <a:solidFill>
                  <a:srgbClr val="D3105D"/>
                </a:solidFill>
              </a:rPr>
              <a:t>Periodic</a:t>
            </a:r>
            <a:r>
              <a:rPr lang="en-IN" sz="1467" b="1">
                <a:solidFill>
                  <a:srgbClr val="D3105D"/>
                </a:solidFill>
              </a:rPr>
              <a:t> Evaluations</a:t>
            </a:r>
            <a:endParaRPr lang="en-US" sz="1400">
              <a:solidFill>
                <a:srgbClr val="D3105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3EDC70-075D-854C-B895-156DA64280E8}"/>
              </a:ext>
            </a:extLst>
          </p:cNvPr>
          <p:cNvSpPr txBox="1"/>
          <p:nvPr/>
        </p:nvSpPr>
        <p:spPr>
          <a:xfrm>
            <a:off x="8037379" y="3668361"/>
            <a:ext cx="286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>
                <a:solidFill>
                  <a:srgbClr val="E41165"/>
                </a:solidFill>
              </a:rPr>
              <a:t>Self Learning Interventions</a:t>
            </a:r>
            <a:endParaRPr lang="en-US" sz="1467">
              <a:solidFill>
                <a:srgbClr val="E41165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A7E861EB-143D-614E-818D-9C47B19DB9FA}"/>
              </a:ext>
            </a:extLst>
          </p:cNvPr>
          <p:cNvGrpSpPr/>
          <p:nvPr/>
        </p:nvGrpSpPr>
        <p:grpSpPr>
          <a:xfrm>
            <a:off x="309681" y="975607"/>
            <a:ext cx="7488188" cy="2453396"/>
            <a:chOff x="232260" y="731704"/>
            <a:chExt cx="5463742" cy="179011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F177DA12-0873-DE48-A3D4-2F4DF682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260" y="731704"/>
              <a:ext cx="5463742" cy="179011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2F688D1-DE62-E747-81E0-12DBBBEB40CD}"/>
                </a:ext>
              </a:extLst>
            </p:cNvPr>
            <p:cNvSpPr/>
            <p:nvPr/>
          </p:nvSpPr>
          <p:spPr>
            <a:xfrm>
              <a:off x="4142148" y="977190"/>
              <a:ext cx="963771" cy="2459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67"/>
                </a:spcAft>
              </a:pPr>
              <a:r>
                <a:rPr lang="en-US" sz="1200">
                  <a:solidFill>
                    <a:srgbClr val="D3105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Numerical</a:t>
              </a:r>
              <a:r>
                <a:rPr lang="en-US" sz="1200" spc="40">
                  <a:solidFill>
                    <a:srgbClr val="D3105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>
                  <a:solidFill>
                    <a:srgbClr val="D3105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Ability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680D38D-BF80-B242-B4FB-3E2E33A7C8AB}"/>
                </a:ext>
              </a:extLst>
            </p:cNvPr>
            <p:cNvSpPr/>
            <p:nvPr/>
          </p:nvSpPr>
          <p:spPr>
            <a:xfrm>
              <a:off x="970075" y="2150820"/>
              <a:ext cx="976659" cy="26126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67"/>
                </a:spcAft>
              </a:pPr>
              <a:r>
                <a:rPr lang="en-US" sz="1200">
                  <a:solidFill>
                    <a:srgbClr val="D3105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Reasoning</a:t>
              </a:r>
              <a:r>
                <a:rPr lang="en-US" sz="1200" spc="47">
                  <a:solidFill>
                    <a:srgbClr val="D3105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>
                  <a:solidFill>
                    <a:srgbClr val="D3105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Ability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7C7462D-ED84-DA4D-850F-A33DCC44EBA2}"/>
                </a:ext>
              </a:extLst>
            </p:cNvPr>
            <p:cNvSpPr/>
            <p:nvPr/>
          </p:nvSpPr>
          <p:spPr>
            <a:xfrm>
              <a:off x="448383" y="836483"/>
              <a:ext cx="1327430" cy="9708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spcAft>
                  <a:spcPts val="1067"/>
                </a:spcAft>
              </a:pPr>
              <a:endParaRPr lang="en-US" sz="133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9EBCC7D-294B-8543-84B8-593690849E02}"/>
                </a:ext>
              </a:extLst>
            </p:cNvPr>
            <p:cNvSpPr/>
            <p:nvPr/>
          </p:nvSpPr>
          <p:spPr>
            <a:xfrm>
              <a:off x="3966006" y="2031613"/>
              <a:ext cx="1137690" cy="3690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en-US" sz="1173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Technical Skills / Domain Skills/ New Age Technologies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813F12F-9CD2-6F4A-8BB7-FEC338C7F159}"/>
                </a:ext>
              </a:extLst>
            </p:cNvPr>
            <p:cNvSpPr txBox="1"/>
            <p:nvPr/>
          </p:nvSpPr>
          <p:spPr>
            <a:xfrm>
              <a:off x="577125" y="856558"/>
              <a:ext cx="1566537" cy="33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Business </a:t>
              </a:r>
            </a:p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Communication Skills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3762338-9750-F245-AD6E-9517C53F4DCE}"/>
                </a:ext>
              </a:extLst>
            </p:cNvPr>
            <p:cNvSpPr txBox="1"/>
            <p:nvPr/>
          </p:nvSpPr>
          <p:spPr>
            <a:xfrm>
              <a:off x="2446604" y="1381751"/>
              <a:ext cx="1006702" cy="426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>
                  <a:solidFill>
                    <a:schemeClr val="bg1"/>
                  </a:solidFill>
                </a:rPr>
                <a:t>Training </a:t>
              </a:r>
            </a:p>
            <a:p>
              <a:pPr algn="ctr"/>
              <a:r>
                <a:rPr lang="en-IN" sz="1600" b="1">
                  <a:solidFill>
                    <a:schemeClr val="bg1"/>
                  </a:solidFill>
                </a:rPr>
                <a:t>Modules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pic>
          <p:nvPicPr>
            <p:cNvPr id="22" name="Graphic 21" descr="Puzzle pieces outline">
              <a:extLst>
                <a:ext uri="{FF2B5EF4-FFF2-40B4-BE49-F238E27FC236}">
                  <a16:creationId xmlns:a16="http://schemas.microsoft.com/office/drawing/2014/main" xmlns="" id="{7D34CC07-C32F-B34D-B02D-95400883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87250" y="836483"/>
              <a:ext cx="386667" cy="386667"/>
            </a:xfrm>
            <a:prstGeom prst="rect">
              <a:avLst/>
            </a:prstGeom>
          </p:spPr>
        </p:pic>
        <p:pic>
          <p:nvPicPr>
            <p:cNvPr id="24" name="Graphic 23" descr="Head with gears outline">
              <a:extLst>
                <a:ext uri="{FF2B5EF4-FFF2-40B4-BE49-F238E27FC236}">
                  <a16:creationId xmlns:a16="http://schemas.microsoft.com/office/drawing/2014/main" xmlns="" id="{62F02EFE-0E92-A443-A9C4-D7FE0BD8D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087009" y="856787"/>
              <a:ext cx="386667" cy="386667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E3FEEEB5-9828-FE47-B00B-EA300EA73BBD}"/>
                </a:ext>
              </a:extLst>
            </p:cNvPr>
            <p:cNvGrpSpPr/>
            <p:nvPr/>
          </p:nvGrpSpPr>
          <p:grpSpPr>
            <a:xfrm>
              <a:off x="422996" y="2061479"/>
              <a:ext cx="434756" cy="386667"/>
              <a:chOff x="3539134" y="3558535"/>
              <a:chExt cx="1047043" cy="931229"/>
            </a:xfrm>
            <a:solidFill>
              <a:srgbClr val="D3105D"/>
            </a:solidFill>
          </p:grpSpPr>
          <p:pic>
            <p:nvPicPr>
              <p:cNvPr id="76" name="Graphic 75" descr="Chat bubble outline">
                <a:extLst>
                  <a:ext uri="{FF2B5EF4-FFF2-40B4-BE49-F238E27FC236}">
                    <a16:creationId xmlns:a16="http://schemas.microsoft.com/office/drawing/2014/main" xmlns="" id="{C3BE212D-E02A-6A4F-ABDD-C0BDB4080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3539134" y="3558535"/>
                <a:ext cx="323789" cy="323789"/>
              </a:xfrm>
              <a:prstGeom prst="rect">
                <a:avLst/>
              </a:prstGeom>
            </p:spPr>
          </p:pic>
          <p:pic>
            <p:nvPicPr>
              <p:cNvPr id="78" name="Graphic 77" descr="Users outline">
                <a:extLst>
                  <a:ext uri="{FF2B5EF4-FFF2-40B4-BE49-F238E27FC236}">
                    <a16:creationId xmlns:a16="http://schemas.microsoft.com/office/drawing/2014/main" xmlns="" id="{BF7111F1-CE4D-DF4D-9F91-0B7515370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3671777" y="357536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0" name="Graphic 79" descr="Chat bubble outline">
                <a:extLst>
                  <a:ext uri="{FF2B5EF4-FFF2-40B4-BE49-F238E27FC236}">
                    <a16:creationId xmlns:a16="http://schemas.microsoft.com/office/drawing/2014/main" xmlns="" id="{270BBC8A-D2F7-3345-B2F4-D0E15C755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4354641" y="3587665"/>
                <a:ext cx="231536" cy="231536"/>
              </a:xfrm>
              <a:prstGeom prst="rect">
                <a:avLst/>
              </a:prstGeom>
            </p:spPr>
          </p:pic>
        </p:grpSp>
        <p:pic>
          <p:nvPicPr>
            <p:cNvPr id="82" name="Graphic 81" descr="Books outline">
              <a:extLst>
                <a:ext uri="{FF2B5EF4-FFF2-40B4-BE49-F238E27FC236}">
                  <a16:creationId xmlns:a16="http://schemas.microsoft.com/office/drawing/2014/main" xmlns="" id="{9444BAB9-7133-6F4B-BC70-698C7D8F0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142073" y="2063409"/>
              <a:ext cx="359956" cy="359954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0E338089-5C3C-4845-A07F-0B83821D2EB6}"/>
              </a:ext>
            </a:extLst>
          </p:cNvPr>
          <p:cNvGrpSpPr/>
          <p:nvPr/>
        </p:nvGrpSpPr>
        <p:grpSpPr>
          <a:xfrm>
            <a:off x="330539" y="4153316"/>
            <a:ext cx="7467328" cy="2010435"/>
            <a:chOff x="247904" y="3078411"/>
            <a:chExt cx="5600496" cy="1507826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A8E7AC40-A0CA-0948-85F4-F188333F1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47904" y="3078411"/>
              <a:ext cx="5600496" cy="1507826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3BDCE704-5A6D-1549-B7D6-41DDAADC0AD1}"/>
                </a:ext>
              </a:extLst>
            </p:cNvPr>
            <p:cNvSpPr txBox="1"/>
            <p:nvPr/>
          </p:nvSpPr>
          <p:spPr>
            <a:xfrm>
              <a:off x="293125" y="3884999"/>
              <a:ext cx="1021238" cy="685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67" b="1" dirty="0">
                  <a:solidFill>
                    <a:srgbClr val="D31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Pre Verbal Competency Check: Analyses the comm skills before training </a:t>
              </a:r>
              <a:endParaRPr lang="en-IN" sz="1067" b="1" dirty="0">
                <a:solidFill>
                  <a:srgbClr val="D3105D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endParaRPr lang="en-US" sz="1067" b="1" dirty="0">
                <a:solidFill>
                  <a:srgbClr val="D3105D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46BE924B-065C-534A-813F-62A8684710C4}"/>
                </a:ext>
              </a:extLst>
            </p:cNvPr>
            <p:cNvSpPr txBox="1"/>
            <p:nvPr/>
          </p:nvSpPr>
          <p:spPr>
            <a:xfrm>
              <a:off x="1396889" y="3884999"/>
              <a:ext cx="1021238" cy="43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67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Pre Assessment: Analyses the existing competencies</a:t>
              </a:r>
              <a:endParaRPr lang="en-US" sz="1067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3CE196BC-9CC9-A441-91EB-03D43A2754F9}"/>
                </a:ext>
              </a:extLst>
            </p:cNvPr>
            <p:cNvSpPr txBox="1"/>
            <p:nvPr/>
          </p:nvSpPr>
          <p:spPr>
            <a:xfrm>
              <a:off x="2522598" y="3884999"/>
              <a:ext cx="1021238" cy="5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67" b="1">
                  <a:solidFill>
                    <a:srgbClr val="D31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Post Assessment: Analyses the competencies developed</a:t>
              </a:r>
              <a:endParaRPr lang="en-US" sz="1067" b="1">
                <a:solidFill>
                  <a:srgbClr val="D3105D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12554E39-78AC-D249-A970-21C222C1D828}"/>
                </a:ext>
              </a:extLst>
            </p:cNvPr>
            <p:cNvSpPr txBox="1"/>
            <p:nvPr/>
          </p:nvSpPr>
          <p:spPr>
            <a:xfrm>
              <a:off x="3685585" y="3884999"/>
              <a:ext cx="1021238" cy="43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67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Domain Specific Quizzes: To check Knowledge Transfer</a:t>
              </a:r>
              <a:endParaRPr lang="en-US" sz="1067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2190A133-9596-7343-8122-BF086DB027B8}"/>
                </a:ext>
              </a:extLst>
            </p:cNvPr>
            <p:cNvSpPr txBox="1"/>
            <p:nvPr/>
          </p:nvSpPr>
          <p:spPr>
            <a:xfrm>
              <a:off x="4794345" y="3884999"/>
              <a:ext cx="1021238" cy="5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67" b="1">
                  <a:solidFill>
                    <a:srgbClr val="D3105D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Post Verbal Competency Check: Analyses the comm skills after training</a:t>
              </a:r>
              <a:endParaRPr lang="en-US" sz="1067" b="1">
                <a:solidFill>
                  <a:srgbClr val="D3105D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0" name="Graphic 119" descr="Meeting outline">
              <a:extLst>
                <a:ext uri="{FF2B5EF4-FFF2-40B4-BE49-F238E27FC236}">
                  <a16:creationId xmlns:a16="http://schemas.microsoft.com/office/drawing/2014/main" xmlns="" id="{EBE444A1-EDBD-EC4A-9A52-F2B08AB4C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601788" y="3399075"/>
              <a:ext cx="403911" cy="403911"/>
            </a:xfrm>
            <a:prstGeom prst="rect">
              <a:avLst/>
            </a:prstGeom>
          </p:spPr>
        </p:pic>
        <p:pic>
          <p:nvPicPr>
            <p:cNvPr id="122" name="Graphic 121" descr="Clipboard Ticked outline">
              <a:extLst>
                <a:ext uri="{FF2B5EF4-FFF2-40B4-BE49-F238E27FC236}">
                  <a16:creationId xmlns:a16="http://schemas.microsoft.com/office/drawing/2014/main" xmlns="" id="{00CA240D-4A6D-6D47-8873-C063025F0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1690192" y="3399075"/>
              <a:ext cx="403911" cy="403911"/>
            </a:xfrm>
            <a:prstGeom prst="rect">
              <a:avLst/>
            </a:prstGeom>
          </p:spPr>
        </p:pic>
        <p:pic>
          <p:nvPicPr>
            <p:cNvPr id="124" name="Graphic 123" descr="Research outline">
              <a:extLst>
                <a:ext uri="{FF2B5EF4-FFF2-40B4-BE49-F238E27FC236}">
                  <a16:creationId xmlns:a16="http://schemas.microsoft.com/office/drawing/2014/main" xmlns="" id="{09C93B81-6C8E-064A-8F0A-BD8D84C1E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2872652" y="3399075"/>
              <a:ext cx="403911" cy="403911"/>
            </a:xfrm>
            <a:prstGeom prst="rect">
              <a:avLst/>
            </a:prstGeom>
          </p:spPr>
        </p:pic>
        <p:pic>
          <p:nvPicPr>
            <p:cNvPr id="128" name="Graphic 127" descr="Customer review outline">
              <a:extLst>
                <a:ext uri="{FF2B5EF4-FFF2-40B4-BE49-F238E27FC236}">
                  <a16:creationId xmlns:a16="http://schemas.microsoft.com/office/drawing/2014/main" xmlns="" id="{914903F9-1DC3-2B42-9FB7-CDAF4B6A8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3964856" y="3399075"/>
              <a:ext cx="403911" cy="403911"/>
            </a:xfrm>
            <a:prstGeom prst="rect">
              <a:avLst/>
            </a:prstGeom>
          </p:spPr>
        </p:pic>
        <p:pic>
          <p:nvPicPr>
            <p:cNvPr id="130" name="Graphic 129" descr="Abacus outline">
              <a:extLst>
                <a:ext uri="{FF2B5EF4-FFF2-40B4-BE49-F238E27FC236}">
                  <a16:creationId xmlns:a16="http://schemas.microsoft.com/office/drawing/2014/main" xmlns="" id="{915B4901-CE64-544A-97CA-A55DD552D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5084379" y="3404862"/>
              <a:ext cx="403911" cy="403911"/>
            </a:xfrm>
            <a:prstGeom prst="rect">
              <a:avLst/>
            </a:prstGeom>
          </p:spPr>
        </p:pic>
      </p:grp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FD873A12-BEEF-3945-B33A-FBF0FD70C918}"/>
              </a:ext>
            </a:extLst>
          </p:cNvPr>
          <p:cNvSpPr/>
          <p:nvPr/>
        </p:nvSpPr>
        <p:spPr>
          <a:xfrm>
            <a:off x="8226608" y="4153315"/>
            <a:ext cx="3782493" cy="2010435"/>
          </a:xfrm>
          <a:prstGeom prst="roundRect">
            <a:avLst>
              <a:gd name="adj" fmla="val 974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133" name="Regular Pentagon 132">
            <a:extLst>
              <a:ext uri="{FF2B5EF4-FFF2-40B4-BE49-F238E27FC236}">
                <a16:creationId xmlns:a16="http://schemas.microsoft.com/office/drawing/2014/main" xmlns="" id="{89EA23B9-1E24-AD43-BC8B-76917066A4F0}"/>
              </a:ext>
            </a:extLst>
          </p:cNvPr>
          <p:cNvSpPr/>
          <p:nvPr/>
        </p:nvSpPr>
        <p:spPr>
          <a:xfrm>
            <a:off x="8420193" y="4437327"/>
            <a:ext cx="1218712" cy="1160679"/>
          </a:xfrm>
          <a:prstGeom prst="pent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135" name="Regular Pentagon 134">
            <a:extLst>
              <a:ext uri="{FF2B5EF4-FFF2-40B4-BE49-F238E27FC236}">
                <a16:creationId xmlns:a16="http://schemas.microsoft.com/office/drawing/2014/main" xmlns="" id="{C4F5E63C-B299-0342-AC5B-ED81D6A0C01A}"/>
              </a:ext>
            </a:extLst>
          </p:cNvPr>
          <p:cNvSpPr/>
          <p:nvPr/>
        </p:nvSpPr>
        <p:spPr>
          <a:xfrm rot="19417566">
            <a:off x="9409019" y="4769573"/>
            <a:ext cx="1218712" cy="1160679"/>
          </a:xfrm>
          <a:prstGeom prst="pentagon">
            <a:avLst/>
          </a:prstGeom>
          <a:solidFill>
            <a:srgbClr val="D31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137" name="Regular Pentagon 136">
            <a:extLst>
              <a:ext uri="{FF2B5EF4-FFF2-40B4-BE49-F238E27FC236}">
                <a16:creationId xmlns:a16="http://schemas.microsoft.com/office/drawing/2014/main" xmlns="" id="{C7D00C97-5516-0549-802A-5BFC289DBA8A}"/>
              </a:ext>
            </a:extLst>
          </p:cNvPr>
          <p:cNvSpPr/>
          <p:nvPr/>
        </p:nvSpPr>
        <p:spPr>
          <a:xfrm>
            <a:off x="10467315" y="4430395"/>
            <a:ext cx="1218712" cy="1160679"/>
          </a:xfrm>
          <a:prstGeom prst="pent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E9B913D9-1A97-C84E-89D8-0419F66A16A6}"/>
              </a:ext>
            </a:extLst>
          </p:cNvPr>
          <p:cNvSpPr txBox="1"/>
          <p:nvPr/>
        </p:nvSpPr>
        <p:spPr>
          <a:xfrm>
            <a:off x="8600048" y="4916818"/>
            <a:ext cx="79316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>
                <a:solidFill>
                  <a:schemeClr val="bg1"/>
                </a:solidFill>
              </a:rPr>
              <a:t>TCS </a:t>
            </a:r>
            <a:r>
              <a:rPr lang="en-GB" sz="1467" err="1">
                <a:solidFill>
                  <a:schemeClr val="bg1"/>
                </a:solidFill>
              </a:rPr>
              <a:t>iON</a:t>
            </a:r>
            <a:endParaRPr lang="en-GB" sz="1467">
              <a:solidFill>
                <a:schemeClr val="bg1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D1EB5A23-7248-A54B-BFF5-7DD218844FB4}"/>
              </a:ext>
            </a:extLst>
          </p:cNvPr>
          <p:cNvSpPr txBox="1"/>
          <p:nvPr/>
        </p:nvSpPr>
        <p:spPr>
          <a:xfrm>
            <a:off x="9530974" y="5092396"/>
            <a:ext cx="101591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>
                <a:solidFill>
                  <a:schemeClr val="bg1"/>
                </a:solidFill>
              </a:rPr>
              <a:t>Cisco </a:t>
            </a:r>
            <a:r>
              <a:rPr lang="en-GB" sz="1467" err="1">
                <a:solidFill>
                  <a:schemeClr val="bg1"/>
                </a:solidFill>
              </a:rPr>
              <a:t>Netacad</a:t>
            </a:r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0848A21B-B249-D047-BD08-E55A879C3536}"/>
              </a:ext>
            </a:extLst>
          </p:cNvPr>
          <p:cNvSpPr txBox="1"/>
          <p:nvPr/>
        </p:nvSpPr>
        <p:spPr>
          <a:xfrm>
            <a:off x="10683187" y="4904118"/>
            <a:ext cx="86530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>
                <a:solidFill>
                  <a:schemeClr val="bg1"/>
                </a:solidFill>
              </a:rPr>
              <a:t>Coursera</a:t>
            </a:r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10D92-CD25-8842-9EBE-FEAA5EE486BB}"/>
              </a:ext>
            </a:extLst>
          </p:cNvPr>
          <p:cNvSpPr/>
          <p:nvPr/>
        </p:nvSpPr>
        <p:spPr>
          <a:xfrm>
            <a:off x="9584548" y="4285037"/>
            <a:ext cx="966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/>
              <a:t>Platforms Enabled</a:t>
            </a:r>
          </a:p>
        </p:txBody>
      </p:sp>
    </p:spTree>
    <p:extLst>
      <p:ext uri="{BB962C8B-B14F-4D97-AF65-F5344CB8AC3E}">
        <p14:creationId xmlns:p14="http://schemas.microsoft.com/office/powerpoint/2010/main" xmlns="" val="33315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78DA1C9-ECD7-816B-ECCF-4E14EB151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2092796"/>
              </p:ext>
            </p:extLst>
          </p:nvPr>
        </p:nvGraphicFramePr>
        <p:xfrm>
          <a:off x="347964" y="765045"/>
          <a:ext cx="11496072" cy="54158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6684">
                  <a:extLst>
                    <a:ext uri="{9D8B030D-6E8A-4147-A177-3AD203B41FA5}">
                      <a16:colId xmlns:a16="http://schemas.microsoft.com/office/drawing/2014/main" xmlns="" val="1645854899"/>
                    </a:ext>
                  </a:extLst>
                </a:gridCol>
                <a:gridCol w="2902411">
                  <a:extLst>
                    <a:ext uri="{9D8B030D-6E8A-4147-A177-3AD203B41FA5}">
                      <a16:colId xmlns:a16="http://schemas.microsoft.com/office/drawing/2014/main" xmlns="" val="544675507"/>
                    </a:ext>
                  </a:extLst>
                </a:gridCol>
                <a:gridCol w="3394560">
                  <a:extLst>
                    <a:ext uri="{9D8B030D-6E8A-4147-A177-3AD203B41FA5}">
                      <a16:colId xmlns:a16="http://schemas.microsoft.com/office/drawing/2014/main" xmlns="" val="2193853024"/>
                    </a:ext>
                  </a:extLst>
                </a:gridCol>
                <a:gridCol w="3432417">
                  <a:extLst>
                    <a:ext uri="{9D8B030D-6E8A-4147-A177-3AD203B41FA5}">
                      <a16:colId xmlns:a16="http://schemas.microsoft.com/office/drawing/2014/main" xmlns="" val="3424611006"/>
                    </a:ext>
                  </a:extLst>
                </a:gridCol>
              </a:tblGrid>
              <a:tr h="4617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Learning Tracks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General (BA, </a:t>
                      </a:r>
                      <a:r>
                        <a:rPr lang="en-GB" sz="1200" dirty="0" err="1">
                          <a:effectLst/>
                        </a:rPr>
                        <a:t>B.Sc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dirty="0" err="1">
                          <a:effectLst/>
                        </a:rPr>
                        <a:t>B.Com</a:t>
                      </a:r>
                      <a:r>
                        <a:rPr lang="en-GB" sz="1200" dirty="0">
                          <a:effectLst/>
                        </a:rPr>
                        <a:t>, BBA, BBM, Pharma)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Smart (</a:t>
                      </a:r>
                      <a:r>
                        <a:rPr lang="en-GB" sz="1200" dirty="0" err="1">
                          <a:effectLst/>
                        </a:rPr>
                        <a:t>B.Sc</a:t>
                      </a:r>
                      <a:r>
                        <a:rPr lang="en-GB" sz="1200" dirty="0">
                          <a:effectLst/>
                        </a:rPr>
                        <a:t> IT/CS, BCA)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Tech (BE, </a:t>
                      </a:r>
                      <a:r>
                        <a:rPr lang="en-GB" sz="1200" dirty="0" err="1">
                          <a:effectLst/>
                        </a:rPr>
                        <a:t>B.Tech,MCA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4041355321"/>
                  </a:ext>
                </a:extLst>
              </a:tr>
              <a:tr h="278880">
                <a:tc rowSpan="5"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Mandatory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Business Communication Skills</a:t>
                      </a: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Business Communication Skills</a:t>
                      </a: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Business Communication Skills</a:t>
                      </a: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1515751488"/>
                  </a:ext>
                </a:extLst>
              </a:tr>
              <a:tr h="278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Maths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Maths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Maths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2416616161"/>
                  </a:ext>
                </a:extLst>
              </a:tr>
              <a:tr h="278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Logical Reasoning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Logical Reasoning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Logical Reasoning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239140879"/>
                  </a:ext>
                </a:extLst>
              </a:tr>
              <a:tr h="278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MS Office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Programming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Programming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1757395704"/>
                  </a:ext>
                </a:extLst>
              </a:tr>
              <a:tr h="278880">
                <a:tc vMerge="1">
                  <a:txBody>
                    <a:bodyPr/>
                    <a:lstStyle/>
                    <a:p>
                      <a:endParaRPr lang="en-GB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Career guidance</a:t>
                      </a: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Career guidance</a:t>
                      </a: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Career guidance</a:t>
                      </a: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398371314"/>
                  </a:ext>
                </a:extLst>
              </a:tr>
              <a:tr h="405139">
                <a:tc rowSpan="8"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Certification course 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(At least 1)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 rowSpan="2">
                  <a:txBody>
                    <a:bodyPr/>
                    <a:lstStyle/>
                    <a:p>
                      <a:r>
                        <a:rPr lang="en-GB" sz="1200"/>
                        <a:t>TCS iON Career Edge: Young Professional Course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TCS </a:t>
                      </a:r>
                      <a:r>
                        <a:rPr lang="en-GB" sz="1200" dirty="0" err="1">
                          <a:effectLst/>
                        </a:rPr>
                        <a:t>iON</a:t>
                      </a:r>
                      <a:r>
                        <a:rPr lang="en-GB" sz="1200" dirty="0">
                          <a:effectLst/>
                        </a:rPr>
                        <a:t> Career Edge: Young Professional Course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 rowSpan="2">
                  <a:txBody>
                    <a:bodyPr/>
                    <a:lstStyle/>
                    <a:p>
                      <a:r>
                        <a:rPr lang="en-GB" sz="1200"/>
                        <a:t>Cisco Netacad - Programming Essential - Python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3042173322"/>
                  </a:ext>
                </a:extLst>
              </a:tr>
              <a:tr h="278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Cisco </a:t>
                      </a:r>
                      <a:r>
                        <a:rPr lang="en-GB" sz="1200" dirty="0" err="1">
                          <a:effectLst/>
                        </a:rPr>
                        <a:t>Netacad</a:t>
                      </a:r>
                      <a:r>
                        <a:rPr lang="en-GB" sz="1200" dirty="0">
                          <a:effectLst/>
                        </a:rPr>
                        <a:t> - Programming Essential - Python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400868"/>
                  </a:ext>
                </a:extLst>
              </a:tr>
              <a:tr h="278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TCS iON: Accounting Fundamentals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Cisco </a:t>
                      </a:r>
                      <a:r>
                        <a:rPr lang="en-GB" sz="1200" dirty="0" err="1">
                          <a:effectLst/>
                        </a:rPr>
                        <a:t>Netacad</a:t>
                      </a:r>
                      <a:r>
                        <a:rPr lang="en-GB" sz="1200" dirty="0">
                          <a:effectLst/>
                        </a:rPr>
                        <a:t> - Network Essential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Cisco </a:t>
                      </a:r>
                      <a:r>
                        <a:rPr lang="en-GB" sz="1200" dirty="0" err="1">
                          <a:effectLst/>
                        </a:rPr>
                        <a:t>Netacad</a:t>
                      </a:r>
                      <a:r>
                        <a:rPr lang="en-GB" sz="1200" dirty="0">
                          <a:effectLst/>
                        </a:rPr>
                        <a:t> - Network Essential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4260733197"/>
                  </a:ext>
                </a:extLst>
              </a:tr>
              <a:tr h="4617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Google - Data Analytics Professional Certificate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Cisco </a:t>
                      </a:r>
                      <a:r>
                        <a:rPr lang="en-GB" sz="1200" dirty="0" err="1">
                          <a:effectLst/>
                        </a:rPr>
                        <a:t>Netacad</a:t>
                      </a:r>
                      <a:r>
                        <a:rPr lang="en-GB" sz="1200" dirty="0">
                          <a:effectLst/>
                        </a:rPr>
                        <a:t> - Cyber Security Essential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Cisco </a:t>
                      </a:r>
                      <a:r>
                        <a:rPr lang="en-GB" sz="1200" dirty="0" err="1">
                          <a:effectLst/>
                        </a:rPr>
                        <a:t>Netacad</a:t>
                      </a:r>
                      <a:r>
                        <a:rPr lang="en-GB" sz="1200" dirty="0">
                          <a:effectLst/>
                        </a:rPr>
                        <a:t> - Cyber Security Essential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4045032138"/>
                  </a:ext>
                </a:extLst>
              </a:tr>
              <a:tr h="278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Google UX Design Professional Certificate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Google - Data Analytics Professional Certificate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Google - Data Analytics Professional Certificate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27000908"/>
                  </a:ext>
                </a:extLst>
              </a:tr>
              <a:tr h="278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Google - UX Design Professional Certificate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Google - UX Design Professional Certificate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3213249245"/>
                  </a:ext>
                </a:extLst>
              </a:tr>
              <a:tr h="278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Google IT Support Professional Certificate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Google - IT Support Professional Certificate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Google - IT Support Professional Certificate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242511069"/>
                  </a:ext>
                </a:extLst>
              </a:tr>
              <a:tr h="4617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Google - IT Automation with Python Professional Certificate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Google -  IT Automation with Python Professional Certificate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2555879312"/>
                  </a:ext>
                </a:extLst>
              </a:tr>
              <a:tr h="278880">
                <a:tc rowSpan="3"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Optional courses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TCS iON Communication Skills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IBM Skill Build -Cloud Computing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IBM Skill Build -Cloud Computing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1328626008"/>
                  </a:ext>
                </a:extLst>
              </a:tr>
              <a:tr h="278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TCS iON Interview Skills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IBM Skill Build - Data Analytics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IBM Skill Build - Data Analytics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3991511294"/>
                  </a:ext>
                </a:extLst>
              </a:tr>
              <a:tr h="278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Cisco Netacad - Entrepreneurship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IBM Skill Build - Project Management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IBM Skill Build - Project Management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000" marR="48000" marT="48000" marB="48000" anchor="ctr"/>
                </a:tc>
                <a:extLst>
                  <a:ext uri="{0D108BD9-81ED-4DB2-BD59-A6C34878D82A}">
                    <a16:rowId xmlns:a16="http://schemas.microsoft.com/office/drawing/2014/main" xmlns="" val="118143015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4279C9F0-A430-4CA4-A1D5-6823D6E8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0" y="27677"/>
            <a:ext cx="9042421" cy="737369"/>
          </a:xfrm>
        </p:spPr>
        <p:txBody>
          <a:bodyPr vert="horz" wrap="square" lIns="121920" tIns="60960" rIns="121920" bIns="60960" rtlCol="0" anchor="ctr">
            <a:noAutofit/>
          </a:bodyPr>
          <a:lstStyle/>
          <a:p>
            <a:r>
              <a:rPr lang="en-US" b="1" dirty="0">
                <a:solidFill>
                  <a:srgbClr val="E41165"/>
                </a:solidFill>
              </a:rPr>
              <a:t>Course Catalogue</a:t>
            </a:r>
          </a:p>
        </p:txBody>
      </p:sp>
    </p:spTree>
    <p:extLst>
      <p:ext uri="{BB962C8B-B14F-4D97-AF65-F5344CB8AC3E}">
        <p14:creationId xmlns:p14="http://schemas.microsoft.com/office/powerpoint/2010/main" xmlns="" val="287805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>
            <a:extLst>
              <a:ext uri="{FF2B5EF4-FFF2-40B4-BE49-F238E27FC236}">
                <a16:creationId xmlns:a16="http://schemas.microsoft.com/office/drawing/2014/main" xmlns="" id="{04FD563D-9C5E-403B-BAA7-383D4090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0" y="27677"/>
            <a:ext cx="8472420" cy="737369"/>
          </a:xfrm>
        </p:spPr>
        <p:txBody>
          <a:bodyPr vert="horz" wrap="square" lIns="121920" tIns="60960" rIns="121920" bIns="60960" rtlCol="0" anchor="ctr">
            <a:noAutofit/>
          </a:bodyPr>
          <a:lstStyle/>
          <a:p>
            <a:r>
              <a:rPr lang="en-US" b="1" dirty="0">
                <a:solidFill>
                  <a:srgbClr val="E41165"/>
                </a:solidFill>
              </a:rPr>
              <a:t>Youth Employment Program – How do we TEACH?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C6FD226-9103-4A20-9CCC-6224BCA9614C}"/>
              </a:ext>
            </a:extLst>
          </p:cNvPr>
          <p:cNvGrpSpPr/>
          <p:nvPr/>
        </p:nvGrpSpPr>
        <p:grpSpPr>
          <a:xfrm>
            <a:off x="774523" y="804991"/>
            <a:ext cx="10642956" cy="5401845"/>
            <a:chOff x="622980" y="603743"/>
            <a:chExt cx="7982217" cy="405138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xmlns="" id="{E27D25C0-543B-4639-9CF1-E099AC268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677505" y="727258"/>
              <a:ext cx="3927692" cy="3927693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xmlns="" id="{FB404F71-3CD4-4C82-8C72-D5A1D7B08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22980" y="727435"/>
              <a:ext cx="3927692" cy="392769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839F4F8-FD74-4794-83B0-767C2B17051D}"/>
                </a:ext>
              </a:extLst>
            </p:cNvPr>
            <p:cNvSpPr txBox="1"/>
            <p:nvPr/>
          </p:nvSpPr>
          <p:spPr>
            <a:xfrm>
              <a:off x="810182" y="1275033"/>
              <a:ext cx="3566794" cy="1362152"/>
            </a:xfrm>
            <a:prstGeom prst="rect">
              <a:avLst/>
            </a:prstGeom>
            <a:noFill/>
          </p:spPr>
          <p:txBody>
            <a:bodyPr wrap="none" lIns="121920" tIns="60960" rIns="121920" bIns="60960" rtlCol="0" anchor="t">
              <a:spAutoFit/>
            </a:bodyPr>
            <a:lstStyle/>
            <a:p>
              <a:pPr marL="191342" indent="-191342">
                <a:spcAft>
                  <a:spcPts val="533"/>
                </a:spcAft>
                <a:buClr>
                  <a:srgbClr val="F03782"/>
                </a:buClr>
                <a:buFont typeface="Arial" panose="020B0604020202020204" pitchFamily="34" charset="0"/>
                <a:buChar char="•"/>
              </a:pPr>
              <a:r>
                <a:rPr lang="en-US" sz="1867" dirty="0"/>
                <a:t>Training Duration: 164 hours</a:t>
              </a:r>
              <a:endParaRPr lang="en-US" sz="1467" dirty="0"/>
            </a:p>
            <a:p>
              <a:pPr marL="191342" indent="-191342">
                <a:spcAft>
                  <a:spcPts val="533"/>
                </a:spcAft>
                <a:buClr>
                  <a:srgbClr val="F03782"/>
                </a:buClr>
                <a:buFont typeface="Arial" panose="020B0604020202020204" pitchFamily="34" charset="0"/>
                <a:buChar char="•"/>
              </a:pPr>
              <a:r>
                <a:rPr lang="en-US" sz="1867" dirty="0"/>
                <a:t>Mode of Training: Physical, Digital, </a:t>
              </a:r>
              <a:r>
                <a:rPr lang="en-US" sz="1867" dirty="0" err="1"/>
                <a:t>Phygital</a:t>
              </a:r>
              <a:endParaRPr lang="en-US" sz="1867" dirty="0">
                <a:cs typeface="Calibri" panose="020F0502020204030204"/>
              </a:endParaRPr>
            </a:p>
            <a:p>
              <a:pPr marL="191342" indent="-191342">
                <a:spcAft>
                  <a:spcPts val="533"/>
                </a:spcAft>
                <a:buClr>
                  <a:srgbClr val="F03782"/>
                </a:buClr>
                <a:buFont typeface="Arial" panose="020B0604020202020204" pitchFamily="34" charset="0"/>
                <a:buChar char="•"/>
              </a:pPr>
              <a:r>
                <a:rPr lang="en-US" sz="1867" dirty="0"/>
                <a:t>Sessions Conducted by : TCS SME Volunteers</a:t>
              </a:r>
              <a:endParaRPr lang="en-US" sz="1867" dirty="0">
                <a:cs typeface="Calibri" panose="020F0502020204030204"/>
              </a:endParaRPr>
            </a:p>
            <a:p>
              <a:pPr marL="191342" indent="-191342">
                <a:spcAft>
                  <a:spcPts val="533"/>
                </a:spcAft>
                <a:buClr>
                  <a:srgbClr val="F03782"/>
                </a:buClr>
                <a:buFont typeface="Arial" panose="020B0604020202020204" pitchFamily="34" charset="0"/>
                <a:buChar char="•"/>
              </a:pPr>
              <a:r>
                <a:rPr lang="en-US" sz="1867" dirty="0"/>
                <a:t>Faculty Development Programs on Cutting</a:t>
              </a:r>
              <a:endParaRPr lang="en-US" sz="1867" dirty="0">
                <a:cs typeface="Calibri" panose="020F0502020204030204"/>
              </a:endParaRPr>
            </a:p>
            <a:p>
              <a:pPr>
                <a:spcAft>
                  <a:spcPts val="533"/>
                </a:spcAft>
                <a:buClr>
                  <a:srgbClr val="F03782"/>
                </a:buClr>
              </a:pPr>
              <a:r>
                <a:rPr lang="en-US" sz="1867" dirty="0"/>
                <a:t>    Edge Technologies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4629D835-0175-44E4-9C4A-5A27F75275FB}"/>
                </a:ext>
              </a:extLst>
            </p:cNvPr>
            <p:cNvSpPr/>
            <p:nvPr/>
          </p:nvSpPr>
          <p:spPr>
            <a:xfrm>
              <a:off x="917408" y="3123211"/>
              <a:ext cx="1579419" cy="106878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24814" t="-2914" r="-42885" b="-1512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67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xmlns="" id="{504BAD4C-A2A8-4AA8-951B-F8E4586C6C96}"/>
                </a:ext>
              </a:extLst>
            </p:cNvPr>
            <p:cNvSpPr/>
            <p:nvPr/>
          </p:nvSpPr>
          <p:spPr>
            <a:xfrm>
              <a:off x="2597595" y="3123211"/>
              <a:ext cx="1579419" cy="1068780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67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3CA8D348-22F1-4A70-BE15-7DC8BA381F2F}"/>
                </a:ext>
              </a:extLst>
            </p:cNvPr>
            <p:cNvSpPr txBox="1"/>
            <p:nvPr/>
          </p:nvSpPr>
          <p:spPr>
            <a:xfrm>
              <a:off x="4904946" y="1278261"/>
              <a:ext cx="3392659" cy="1602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91995" indent="-191995">
                <a:spcAft>
                  <a:spcPts val="533"/>
                </a:spcAft>
                <a:buClr>
                  <a:srgbClr val="F03782"/>
                </a:buClr>
                <a:buFont typeface="Arial" panose="020B0604020202020204" pitchFamily="34" charset="0"/>
                <a:buChar char="•"/>
              </a:pPr>
              <a:r>
                <a:rPr lang="en-US" sz="1867" dirty="0"/>
                <a:t>Training Duration: 100 hours</a:t>
              </a:r>
            </a:p>
            <a:p>
              <a:pPr marL="191995" indent="-191995">
                <a:spcAft>
                  <a:spcPts val="533"/>
                </a:spcAft>
                <a:buClr>
                  <a:srgbClr val="F03782"/>
                </a:buClr>
                <a:buFont typeface="Arial" panose="020B0604020202020204" pitchFamily="34" charset="0"/>
                <a:buChar char="•"/>
              </a:pPr>
              <a:r>
                <a:rPr lang="en-US" sz="1867" dirty="0"/>
                <a:t>Mode of Training: Physical, Digital, </a:t>
              </a:r>
              <a:r>
                <a:rPr lang="en-US" sz="1867" dirty="0" err="1"/>
                <a:t>Phygital</a:t>
              </a:r>
              <a:endParaRPr lang="en-US" sz="1867" dirty="0"/>
            </a:p>
            <a:p>
              <a:pPr marL="191995" indent="-191995">
                <a:spcAft>
                  <a:spcPts val="533"/>
                </a:spcAft>
                <a:buClr>
                  <a:srgbClr val="F03782"/>
                </a:buClr>
                <a:buFont typeface="Arial" panose="020B0604020202020204" pitchFamily="34" charset="0"/>
                <a:buChar char="•"/>
              </a:pPr>
              <a:r>
                <a:rPr lang="en-US" sz="1867" dirty="0"/>
                <a:t>Sessions Conducted by : Freelance Trainers</a:t>
              </a:r>
            </a:p>
            <a:p>
              <a:pPr marL="191995" indent="-191995">
                <a:spcAft>
                  <a:spcPts val="533"/>
                </a:spcAft>
                <a:buClr>
                  <a:srgbClr val="F03782"/>
                </a:buClr>
                <a:buFont typeface="Arial" panose="020B0604020202020204" pitchFamily="34" charset="0"/>
                <a:buChar char="•"/>
              </a:pPr>
              <a:r>
                <a:rPr lang="en-US" sz="1867" dirty="0"/>
                <a:t>Robust Trainer Selection Process designed </a:t>
              </a:r>
            </a:p>
            <a:p>
              <a:pPr>
                <a:spcAft>
                  <a:spcPts val="533"/>
                </a:spcAft>
                <a:buClr>
                  <a:srgbClr val="F03782"/>
                </a:buClr>
              </a:pPr>
              <a:r>
                <a:rPr lang="en-US" sz="1867" dirty="0"/>
                <a:t>    in collaboration with Talent Development</a:t>
              </a:r>
            </a:p>
            <a:p>
              <a:pPr>
                <a:spcAft>
                  <a:spcPts val="533"/>
                </a:spcAft>
                <a:buClr>
                  <a:srgbClr val="F03782"/>
                </a:buClr>
              </a:pPr>
              <a:r>
                <a:rPr lang="en-US" sz="1867" dirty="0"/>
                <a:t>    Team</a:t>
              </a: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xmlns="" id="{4BFF51E9-BB73-47C9-BD2A-68A9C14C29A4}"/>
                </a:ext>
              </a:extLst>
            </p:cNvPr>
            <p:cNvSpPr/>
            <p:nvPr/>
          </p:nvSpPr>
          <p:spPr>
            <a:xfrm>
              <a:off x="4990592" y="3113520"/>
              <a:ext cx="1579419" cy="1068780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14983" t="-6519" r="-43375" b="-1011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67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xmlns="" id="{130C278F-162A-4883-8DA0-D650D716651F}"/>
                </a:ext>
              </a:extLst>
            </p:cNvPr>
            <p:cNvSpPr/>
            <p:nvPr/>
          </p:nvSpPr>
          <p:spPr>
            <a:xfrm>
              <a:off x="6766532" y="3113520"/>
              <a:ext cx="1579419" cy="1068780"/>
            </a:xfrm>
            <a:prstGeom prst="round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19729" t="-11634" r="-4607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67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54B49BE-3064-4F3D-8039-CAF71A6C1780}"/>
                </a:ext>
              </a:extLst>
            </p:cNvPr>
            <p:cNvGrpSpPr/>
            <p:nvPr/>
          </p:nvGrpSpPr>
          <p:grpSpPr>
            <a:xfrm>
              <a:off x="1706617" y="603743"/>
              <a:ext cx="1760418" cy="415329"/>
              <a:chOff x="1706617" y="662363"/>
              <a:chExt cx="1760418" cy="415329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56AE990B-895F-4F2A-AF48-E68C31F03E28}"/>
                  </a:ext>
                </a:extLst>
              </p:cNvPr>
              <p:cNvSpPr/>
              <p:nvPr/>
            </p:nvSpPr>
            <p:spPr>
              <a:xfrm>
                <a:off x="1706617" y="662363"/>
                <a:ext cx="1760418" cy="415329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67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089F7186-8827-423D-A5F7-0D61B818E770}"/>
                  </a:ext>
                </a:extLst>
              </p:cNvPr>
              <p:cNvSpPr txBox="1"/>
              <p:nvPr/>
            </p:nvSpPr>
            <p:spPr>
              <a:xfrm>
                <a:off x="2000464" y="687303"/>
                <a:ext cx="1124346" cy="31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33" dirty="0">
                    <a:solidFill>
                      <a:schemeClr val="bg1"/>
                    </a:solidFill>
                  </a:rPr>
                  <a:t>Engineering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DCE0A26-F981-4501-85BD-218E226D17A5}"/>
                </a:ext>
              </a:extLst>
            </p:cNvPr>
            <p:cNvGrpSpPr/>
            <p:nvPr/>
          </p:nvGrpSpPr>
          <p:grpSpPr>
            <a:xfrm>
              <a:off x="5774225" y="604688"/>
              <a:ext cx="1760418" cy="415329"/>
              <a:chOff x="5774225" y="608596"/>
              <a:chExt cx="1760418" cy="415329"/>
            </a:xfrm>
          </p:grpSpPr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xmlns="" id="{7B172914-107D-440D-9F0A-9E19559B4357}"/>
                  </a:ext>
                </a:extLst>
              </p:cNvPr>
              <p:cNvSpPr/>
              <p:nvPr/>
            </p:nvSpPr>
            <p:spPr>
              <a:xfrm>
                <a:off x="5774225" y="608596"/>
                <a:ext cx="1760418" cy="415329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67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50C2A80B-6400-4DCA-B46E-0D56B7D0A3A0}"/>
                  </a:ext>
                </a:extLst>
              </p:cNvPr>
              <p:cNvSpPr txBox="1"/>
              <p:nvPr/>
            </p:nvSpPr>
            <p:spPr>
              <a:xfrm>
                <a:off x="5863192" y="633536"/>
                <a:ext cx="1535516" cy="31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33" dirty="0">
                    <a:solidFill>
                      <a:schemeClr val="bg1"/>
                    </a:solidFill>
                  </a:rPr>
                  <a:t>Non-Engineering</a:t>
                </a:r>
              </a:p>
            </p:txBody>
          </p: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xmlns="" id="{597FE810-27FF-46AC-A2E6-58FA0BD75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377743" y="1200818"/>
              <a:ext cx="485775" cy="3810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xmlns="" id="{6F675F58-2D54-40D4-89DD-C3FA6F02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377743" y="3816015"/>
              <a:ext cx="485775" cy="381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xmlns="" id="{3DFE1C0E-76A5-44B3-979D-832616A0E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377743" y="2452747"/>
              <a:ext cx="485775" cy="38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7939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A3C12E8-9AAD-457D-A2D1-0FBD1FA26136}"/>
              </a:ext>
            </a:extLst>
          </p:cNvPr>
          <p:cNvSpPr/>
          <p:nvPr/>
        </p:nvSpPr>
        <p:spPr>
          <a:xfrm>
            <a:off x="327545" y="2339482"/>
            <a:ext cx="11518712" cy="3836340"/>
          </a:xfrm>
          <a:prstGeom prst="roundRect">
            <a:avLst>
              <a:gd name="adj" fmla="val 5129"/>
            </a:avLst>
          </a:prstGeom>
          <a:solidFill>
            <a:schemeClr val="bg1"/>
          </a:solidFill>
          <a:ln>
            <a:noFill/>
          </a:ln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15566" rtl="0" eaLnBrk="1" latinLnBrk="0" hangingPunct="1">
              <a:defRPr sz="81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783" algn="l" defTabSz="415566" rtl="0" eaLnBrk="1" latinLnBrk="0" hangingPunct="1">
              <a:defRPr sz="81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566" algn="l" defTabSz="415566" rtl="0" eaLnBrk="1" latinLnBrk="0" hangingPunct="1">
              <a:defRPr sz="81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349" algn="l" defTabSz="415566" rtl="0" eaLnBrk="1" latinLnBrk="0" hangingPunct="1">
              <a:defRPr sz="81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132" algn="l" defTabSz="415566" rtl="0" eaLnBrk="1" latinLnBrk="0" hangingPunct="1">
              <a:defRPr sz="81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8915" algn="l" defTabSz="415566" rtl="0" eaLnBrk="1" latinLnBrk="0" hangingPunct="1">
              <a:defRPr sz="81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6698" algn="l" defTabSz="415566" rtl="0" eaLnBrk="1" latinLnBrk="0" hangingPunct="1">
              <a:defRPr sz="81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4481" algn="l" defTabSz="415566" rtl="0" eaLnBrk="1" latinLnBrk="0" hangingPunct="1">
              <a:defRPr sz="81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2264" algn="l" defTabSz="415566" rtl="0" eaLnBrk="1" latinLnBrk="0" hangingPunct="1">
              <a:defRPr sz="81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091"/>
          </a:p>
        </p:txBody>
      </p:sp>
      <p:sp>
        <p:nvSpPr>
          <p:cNvPr id="136" name="Title 1">
            <a:extLst>
              <a:ext uri="{FF2B5EF4-FFF2-40B4-BE49-F238E27FC236}">
                <a16:creationId xmlns:a16="http://schemas.microsoft.com/office/drawing/2014/main" xmlns="" id="{04FD563D-9C5E-403B-BAA7-383D4090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0" y="27677"/>
            <a:ext cx="8472420" cy="737369"/>
          </a:xfrm>
        </p:spPr>
        <p:txBody>
          <a:bodyPr vert="horz" wrap="square" lIns="121920" tIns="60960" rIns="121920" bIns="60960" rtlCol="0" anchor="ctr">
            <a:noAutofit/>
          </a:bodyPr>
          <a:lstStyle/>
          <a:p>
            <a:r>
              <a:rPr lang="en-US" b="1">
                <a:solidFill>
                  <a:srgbClr val="E41165"/>
                </a:solidFill>
              </a:rPr>
              <a:t>Youth Employment Program – How do we COACH?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77EF55-4527-4C67-B94C-5AF640FC516E}"/>
              </a:ext>
            </a:extLst>
          </p:cNvPr>
          <p:cNvSpPr txBox="1"/>
          <p:nvPr/>
        </p:nvSpPr>
        <p:spPr>
          <a:xfrm>
            <a:off x="141149" y="765045"/>
            <a:ext cx="5769528" cy="1241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1995" indent="-191995">
              <a:buClr>
                <a:srgbClr val="E41165"/>
              </a:buClr>
              <a:buFont typeface="Arial" panose="020B0604020202020204" pitchFamily="34" charset="0"/>
              <a:buChar char="•"/>
            </a:pPr>
            <a:r>
              <a:rPr lang="en-GB" sz="1867" dirty="0"/>
              <a:t>Expert Talks Series</a:t>
            </a:r>
          </a:p>
          <a:p>
            <a:pPr marL="191995" indent="-191995">
              <a:buClr>
                <a:srgbClr val="E41165"/>
              </a:buClr>
              <a:buFont typeface="Arial" panose="020B0604020202020204" pitchFamily="34" charset="0"/>
              <a:buChar char="•"/>
            </a:pPr>
            <a:r>
              <a:rPr lang="en-GB" sz="1867" dirty="0"/>
              <a:t>Leadership Connects</a:t>
            </a:r>
          </a:p>
          <a:p>
            <a:pPr marL="191995" indent="-191995">
              <a:buClr>
                <a:srgbClr val="E41165"/>
              </a:buClr>
              <a:buFont typeface="Arial" panose="020B0604020202020204" pitchFamily="34" charset="0"/>
              <a:buChar char="•"/>
            </a:pPr>
            <a:r>
              <a:rPr lang="en-GB" sz="1867" dirty="0"/>
              <a:t>Domain Trainings through TCS SMEs &amp; Industry Experts </a:t>
            </a:r>
          </a:p>
          <a:p>
            <a:pPr marL="191995" indent="-191995">
              <a:buClr>
                <a:srgbClr val="E41165"/>
              </a:buClr>
              <a:buFont typeface="Arial" panose="020B0604020202020204" pitchFamily="34" charset="0"/>
              <a:buChar char="•"/>
            </a:pPr>
            <a:r>
              <a:rPr lang="en-GB" sz="1867" dirty="0"/>
              <a:t>Coaching to acquire industry recognized certifications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8FA9087-1EDF-4DD5-9973-4C5A690B0606}"/>
              </a:ext>
            </a:extLst>
          </p:cNvPr>
          <p:cNvGrpSpPr/>
          <p:nvPr/>
        </p:nvGrpSpPr>
        <p:grpSpPr>
          <a:xfrm>
            <a:off x="1090170" y="2790750"/>
            <a:ext cx="10044649" cy="2995829"/>
            <a:chOff x="355147" y="1832581"/>
            <a:chExt cx="7533487" cy="22468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B371C8B-7EE5-40A1-818F-32CCC4BF8D5C}"/>
                </a:ext>
              </a:extLst>
            </p:cNvPr>
            <p:cNvSpPr/>
            <p:nvPr/>
          </p:nvSpPr>
          <p:spPr>
            <a:xfrm>
              <a:off x="355147" y="1832581"/>
              <a:ext cx="3741821" cy="224687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rgbClr val="E411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67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BE050567-603B-4263-A38C-44E37CC2E79F}"/>
                </a:ext>
              </a:extLst>
            </p:cNvPr>
            <p:cNvSpPr/>
            <p:nvPr/>
          </p:nvSpPr>
          <p:spPr>
            <a:xfrm>
              <a:off x="4146813" y="1832581"/>
              <a:ext cx="3741821" cy="224687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rgbClr val="E411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67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1020DB-C9E6-49D2-92FD-CE9B43E48F13}"/>
              </a:ext>
            </a:extLst>
          </p:cNvPr>
          <p:cNvGrpSpPr/>
          <p:nvPr/>
        </p:nvGrpSpPr>
        <p:grpSpPr>
          <a:xfrm>
            <a:off x="6668220" y="645202"/>
            <a:ext cx="5178037" cy="1525084"/>
            <a:chOff x="5260472" y="483901"/>
            <a:chExt cx="3599270" cy="114381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4DA0F77-181B-459E-9379-CB4DC60345D2}"/>
                </a:ext>
              </a:extLst>
            </p:cNvPr>
            <p:cNvSpPr txBox="1"/>
            <p:nvPr/>
          </p:nvSpPr>
          <p:spPr>
            <a:xfrm>
              <a:off x="5370749" y="528255"/>
              <a:ext cx="3468282" cy="915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67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It is a very good opportunity to get myself certified from Cisco at free of cost. I am a mechanical student and the courses on programming skills are helping me a lot to improve my skills </a:t>
              </a:r>
              <a:endParaRPr lang="en-US" sz="1467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en-US" sz="1467">
                  <a:solidFill>
                    <a:srgbClr val="F0378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says one of the student beneficiaries from Chaitanya Bharathi Institute of Technology (CBIT </a:t>
              </a:r>
              <a:r>
                <a:rPr lang="en-US" sz="1467" err="1">
                  <a:solidFill>
                    <a:srgbClr val="F0378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Proddatur</a:t>
              </a:r>
              <a:r>
                <a:rPr lang="en-US" sz="1467">
                  <a:solidFill>
                    <a:srgbClr val="F0378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, Andhra Pradesh).</a:t>
              </a:r>
              <a:endParaRPr lang="en-IN" sz="1400"/>
            </a:p>
          </p:txBody>
        </p: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xmlns="" id="{C94E5763-D557-4446-AF51-0F0C1EC3F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60472" y="533553"/>
              <a:ext cx="134447" cy="211654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xmlns="" id="{6B25FF46-2AE3-482B-8DAD-23A976398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312455" y="999064"/>
              <a:ext cx="3288316" cy="628650"/>
            </a:xfrm>
            <a:prstGeom prst="rect">
              <a:avLst/>
            </a:prstGeom>
            <a:effectLst>
              <a:outerShdw blurRad="88900" dist="38100" dir="4200000" algn="tl" rotWithShape="0">
                <a:prstClr val="black">
                  <a:alpha val="5000"/>
                </a:prstClr>
              </a:outerShdw>
            </a:effectLst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xmlns="" id="{4F8B3F1A-15AC-49E1-A049-F96083B80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10800000">
              <a:off x="5795349" y="483901"/>
              <a:ext cx="3043681" cy="733156"/>
            </a:xfrm>
            <a:prstGeom prst="rect">
              <a:avLst/>
            </a:prstGeom>
            <a:effectLst>
              <a:outerShdw blurRad="88900" dist="38100" dir="4200000" algn="tl" rotWithShape="0">
                <a:srgbClr val="E41165">
                  <a:alpha val="5000"/>
                </a:srgbClr>
              </a:outerShdw>
            </a:effectLst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xmlns="" id="{7B2FCB9A-CF78-4519-BAE3-B6AF91AC8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725295" y="1369310"/>
              <a:ext cx="134447" cy="211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7473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08C38C-6CDC-6641-925C-DE3AD9BF6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91" y="1242745"/>
            <a:ext cx="7740197" cy="4944000"/>
          </a:xfrm>
          <a:prstGeom prst="rect">
            <a:avLst/>
          </a:prstGeom>
        </p:spPr>
      </p:pic>
      <p:sp>
        <p:nvSpPr>
          <p:cNvPr id="136" name="Title 1">
            <a:extLst>
              <a:ext uri="{FF2B5EF4-FFF2-40B4-BE49-F238E27FC236}">
                <a16:creationId xmlns:a16="http://schemas.microsoft.com/office/drawing/2014/main" xmlns="" id="{04FD563D-9C5E-403B-BAA7-383D4090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0" y="27677"/>
            <a:ext cx="8155357" cy="737369"/>
          </a:xfrm>
        </p:spPr>
        <p:txBody>
          <a:bodyPr vert="horz" wrap="square" lIns="121920" tIns="60960" rIns="121920" bIns="60960" rtlCol="0" anchor="ctr">
            <a:noAutofit/>
          </a:bodyPr>
          <a:lstStyle/>
          <a:p>
            <a:r>
              <a:rPr lang="en-US" b="1" dirty="0">
                <a:solidFill>
                  <a:srgbClr val="E41165"/>
                </a:solidFill>
              </a:rPr>
              <a:t>Youth Employment Program – How do we PLACE?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C45729-EEF1-DE4C-9D6F-5D40935572C5}"/>
              </a:ext>
            </a:extLst>
          </p:cNvPr>
          <p:cNvSpPr txBox="1"/>
          <p:nvPr/>
        </p:nvSpPr>
        <p:spPr>
          <a:xfrm>
            <a:off x="758221" y="3429000"/>
            <a:ext cx="1465087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33" b="1" dirty="0">
                <a:solidFill>
                  <a:schemeClr val="bg1"/>
                </a:solidFill>
              </a:rPr>
              <a:t>Pathways after completion of training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EE001CB-88F2-9144-9C12-27A3CF22FEA3}"/>
              </a:ext>
            </a:extLst>
          </p:cNvPr>
          <p:cNvSpPr/>
          <p:nvPr/>
        </p:nvSpPr>
        <p:spPr>
          <a:xfrm>
            <a:off x="8638960" y="-8901"/>
            <a:ext cx="3262449" cy="63609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C6C18D-078C-2B46-9235-247B67C6AF82}"/>
              </a:ext>
            </a:extLst>
          </p:cNvPr>
          <p:cNvSpPr txBox="1"/>
          <p:nvPr/>
        </p:nvSpPr>
        <p:spPr>
          <a:xfrm>
            <a:off x="9106603" y="4013126"/>
            <a:ext cx="2383404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has changed my life. I am the First person in my family to work in big MNC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251D49-15D8-7242-A802-6623238DEC19}"/>
              </a:ext>
            </a:extLst>
          </p:cNvPr>
          <p:cNvSpPr txBox="1"/>
          <p:nvPr/>
        </p:nvSpPr>
        <p:spPr>
          <a:xfrm>
            <a:off x="9112626" y="4682941"/>
            <a:ext cx="2104521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E4116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Nilam</a:t>
            </a:r>
            <a:r>
              <a:rPr lang="en-US" sz="1200" dirty="0">
                <a:solidFill>
                  <a:srgbClr val="E4116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1200" dirty="0">
                <a:solidFill>
                  <a:srgbClr val="E4116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YEP beneficiary from Village </a:t>
            </a:r>
            <a:r>
              <a:rPr lang="en-US" sz="1200" dirty="0" err="1">
                <a:solidFill>
                  <a:srgbClr val="E4116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Dagpimpalgaon</a:t>
            </a:r>
            <a:r>
              <a:rPr lang="en-US" sz="1200" dirty="0">
                <a:solidFill>
                  <a:srgbClr val="E4116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Taluka  </a:t>
            </a:r>
            <a:r>
              <a:rPr lang="en-US" sz="1200" dirty="0" err="1">
                <a:solidFill>
                  <a:srgbClr val="E4116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Vaijapur</a:t>
            </a:r>
            <a:r>
              <a:rPr lang="en-US" sz="1200" dirty="0">
                <a:solidFill>
                  <a:srgbClr val="E4116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District Aurangabad</a:t>
            </a:r>
            <a:r>
              <a:rPr lang="en-US" sz="1333" dirty="0">
                <a:solidFill>
                  <a:srgbClr val="E4116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>
                <a:solidFill>
                  <a:srgbClr val="E4116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Maharashtra</a:t>
            </a:r>
            <a:endParaRPr lang="en-US" sz="1467" dirty="0">
              <a:solidFill>
                <a:srgbClr val="E4116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A3F2D0-75BD-FE45-8BCF-95D42CF9CD85}"/>
              </a:ext>
            </a:extLst>
          </p:cNvPr>
          <p:cNvSpPr txBox="1"/>
          <p:nvPr/>
        </p:nvSpPr>
        <p:spPr>
          <a:xfrm>
            <a:off x="8969602" y="3097458"/>
            <a:ext cx="756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0" b="1">
                <a:solidFill>
                  <a:srgbClr val="E40758"/>
                </a:solidFill>
                <a:latin typeface="Houschka Rounded Alt DemiBold" panose="020F0603000000020003" pitchFamily="34" charset="77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EE8643-7ACB-014D-9AA7-232D7D753A5E}"/>
              </a:ext>
            </a:extLst>
          </p:cNvPr>
          <p:cNvSpPr txBox="1"/>
          <p:nvPr/>
        </p:nvSpPr>
        <p:spPr>
          <a:xfrm>
            <a:off x="187680" y="759252"/>
            <a:ext cx="7916531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candidate gets an opportunity to pursue her/his career. The opportunities available to the YEP beneficiaries presently are pursuing one of the three pathways as given below:</a:t>
            </a:r>
            <a:endParaRPr lang="en-IN" sz="1333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913C500-BB01-FA4A-B071-33E5E36B6FD5}"/>
              </a:ext>
            </a:extLst>
          </p:cNvPr>
          <p:cNvSpPr txBox="1"/>
          <p:nvPr/>
        </p:nvSpPr>
        <p:spPr>
          <a:xfrm>
            <a:off x="4630914" y="3945732"/>
            <a:ext cx="146508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33" b="1" dirty="0"/>
              <a:t>Employment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E748B5F-4090-4946-A93F-880E062D1B2B}"/>
              </a:ext>
            </a:extLst>
          </p:cNvPr>
          <p:cNvSpPr txBox="1"/>
          <p:nvPr/>
        </p:nvSpPr>
        <p:spPr>
          <a:xfrm>
            <a:off x="2685444" y="2717592"/>
            <a:ext cx="176437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33" b="1" dirty="0"/>
              <a:t>Entrepreneurship</a:t>
            </a:r>
            <a:endParaRPr lang="en-GB" sz="1333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E43EAC1-C8C8-4D4D-BCDB-767986A51B12}"/>
              </a:ext>
            </a:extLst>
          </p:cNvPr>
          <p:cNvSpPr txBox="1"/>
          <p:nvPr/>
        </p:nvSpPr>
        <p:spPr>
          <a:xfrm>
            <a:off x="2680574" y="4876591"/>
            <a:ext cx="146508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33" b="1" dirty="0"/>
              <a:t>Education </a:t>
            </a:r>
            <a:r>
              <a:rPr lang="en-US" sz="1333" dirty="0">
                <a:solidFill>
                  <a:schemeClr val="bg1">
                    <a:lumMod val="50000"/>
                  </a:schemeClr>
                </a:solidFill>
              </a:rPr>
              <a:t>(Pursue Higher Education)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DE54E0E-C6C5-7D40-A983-C096E7DD981B}"/>
              </a:ext>
            </a:extLst>
          </p:cNvPr>
          <p:cNvSpPr txBox="1"/>
          <p:nvPr/>
        </p:nvSpPr>
        <p:spPr>
          <a:xfrm>
            <a:off x="6639125" y="2420587"/>
            <a:ext cx="146508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33" b="1" dirty="0"/>
              <a:t>In TCS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7A2E238-5B85-FD42-A54B-924268198E90}"/>
              </a:ext>
            </a:extLst>
          </p:cNvPr>
          <p:cNvSpPr txBox="1"/>
          <p:nvPr/>
        </p:nvSpPr>
        <p:spPr>
          <a:xfrm>
            <a:off x="6285229" y="5348516"/>
            <a:ext cx="146508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33" b="1" dirty="0"/>
              <a:t>Other Companies</a:t>
            </a:r>
          </a:p>
        </p:txBody>
      </p:sp>
      <p:pic>
        <p:nvPicPr>
          <p:cNvPr id="17" name="Graphic 16" descr="Work from home desk outline">
            <a:extLst>
              <a:ext uri="{FF2B5EF4-FFF2-40B4-BE49-F238E27FC236}">
                <a16:creationId xmlns:a16="http://schemas.microsoft.com/office/drawing/2014/main" xmlns="" id="{59E640E6-4E7D-CB4F-B137-9DD91E194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24468" y="2042892"/>
            <a:ext cx="717824" cy="717824"/>
          </a:xfrm>
          <a:prstGeom prst="rect">
            <a:avLst/>
          </a:prstGeom>
        </p:spPr>
      </p:pic>
      <p:pic>
        <p:nvPicPr>
          <p:cNvPr id="21" name="Graphic 20" descr="Office worker male outline">
            <a:extLst>
              <a:ext uri="{FF2B5EF4-FFF2-40B4-BE49-F238E27FC236}">
                <a16:creationId xmlns:a16="http://schemas.microsoft.com/office/drawing/2014/main" xmlns="" id="{0181FAB3-4E7D-9445-A8B1-A0CC8817C5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67305" y="3281519"/>
            <a:ext cx="653787" cy="653787"/>
          </a:xfrm>
          <a:prstGeom prst="rect">
            <a:avLst/>
          </a:prstGeom>
        </p:spPr>
      </p:pic>
      <p:pic>
        <p:nvPicPr>
          <p:cNvPr id="23" name="Graphic 22" descr="Building outline">
            <a:extLst>
              <a:ext uri="{FF2B5EF4-FFF2-40B4-BE49-F238E27FC236}">
                <a16:creationId xmlns:a16="http://schemas.microsoft.com/office/drawing/2014/main" xmlns="" id="{6E7B34FF-992F-0C4D-9865-54BB5A2617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31590" y="4578695"/>
            <a:ext cx="740077" cy="740077"/>
          </a:xfrm>
          <a:prstGeom prst="rect">
            <a:avLst/>
          </a:prstGeom>
        </p:spPr>
      </p:pic>
      <p:pic>
        <p:nvPicPr>
          <p:cNvPr id="25" name="Graphic 24" descr="City outline">
            <a:extLst>
              <a:ext uri="{FF2B5EF4-FFF2-40B4-BE49-F238E27FC236}">
                <a16:creationId xmlns:a16="http://schemas.microsoft.com/office/drawing/2014/main" xmlns="" id="{62A0A24A-C097-FC44-9EC2-52AA0ADC3A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543303" y="1732926"/>
            <a:ext cx="848188" cy="848188"/>
          </a:xfrm>
          <a:prstGeom prst="rect">
            <a:avLst/>
          </a:prstGeom>
        </p:spPr>
      </p:pic>
      <p:pic>
        <p:nvPicPr>
          <p:cNvPr id="27" name="Graphic 26" descr="Remote learning maths outline">
            <a:extLst>
              <a:ext uri="{FF2B5EF4-FFF2-40B4-BE49-F238E27FC236}">
                <a16:creationId xmlns:a16="http://schemas.microsoft.com/office/drawing/2014/main" xmlns="" id="{0596C225-1EF4-CE4E-B20B-64B80F7A84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017911" y="4245508"/>
            <a:ext cx="740077" cy="7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96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BD57C1-283C-4193-8F9B-404A53DB2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659" y="651989"/>
            <a:ext cx="4191216" cy="5749163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232071-B646-4471-9EFC-9BAB6CBEAD88}"/>
              </a:ext>
            </a:extLst>
          </p:cNvPr>
          <p:cNvSpPr txBox="1"/>
          <p:nvPr/>
        </p:nvSpPr>
        <p:spPr>
          <a:xfrm>
            <a:off x="605351" y="1207403"/>
            <a:ext cx="2165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400" b="1" dirty="0">
                <a:solidFill>
                  <a:srgbClr val="F03782"/>
                </a:solidFill>
                <a:latin typeface="+mj-lt"/>
              </a:rPr>
              <a:t>1.5X</a:t>
            </a:r>
          </a:p>
          <a:p>
            <a:pPr algn="ctr" defTabSz="914377">
              <a:defRPr/>
            </a:pPr>
            <a:r>
              <a:rPr lang="en-US" sz="1200" dirty="0">
                <a:latin typeface="+mj-lt"/>
              </a:rPr>
              <a:t>Enhancement in income in comparison to male employee in a rural area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8634E84-CD9E-48D8-957E-062177CD020F}"/>
              </a:ext>
            </a:extLst>
          </p:cNvPr>
          <p:cNvSpPr txBox="1"/>
          <p:nvPr/>
        </p:nvSpPr>
        <p:spPr>
          <a:xfrm>
            <a:off x="2680625" y="1218826"/>
            <a:ext cx="2335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400" b="1" dirty="0">
                <a:solidFill>
                  <a:srgbClr val="F03782"/>
                </a:solidFill>
                <a:latin typeface="+mj-lt"/>
              </a:rPr>
              <a:t>2.3X</a:t>
            </a:r>
          </a:p>
          <a:p>
            <a:pPr algn="ctr" defTabSz="914377">
              <a:defRPr/>
            </a:pPr>
            <a:r>
              <a:rPr lang="en-US" sz="1200" dirty="0">
                <a:latin typeface="+mj-lt"/>
              </a:rPr>
              <a:t>Enhancement in income in income in comparison to a female employee in a rural areas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93A3FC7-1037-4661-A306-9C3467AC0082}"/>
              </a:ext>
            </a:extLst>
          </p:cNvPr>
          <p:cNvSpPr txBox="1"/>
          <p:nvPr/>
        </p:nvSpPr>
        <p:spPr>
          <a:xfrm>
            <a:off x="4966498" y="1215622"/>
            <a:ext cx="2320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400" b="1" dirty="0">
                <a:solidFill>
                  <a:srgbClr val="F03782"/>
                </a:solidFill>
                <a:latin typeface="+mj-lt"/>
              </a:rPr>
              <a:t>4X</a:t>
            </a:r>
          </a:p>
          <a:p>
            <a:pPr algn="ctr" defTabSz="914377">
              <a:defRPr/>
            </a:pPr>
            <a:r>
              <a:rPr lang="en-US" sz="1200" dirty="0">
                <a:latin typeface="+mj-lt"/>
              </a:rPr>
              <a:t>Enhancement in income for SC/ST/OBC in comparison to elementary occupations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37E9656-3233-424E-89F6-49440431CAF2}"/>
              </a:ext>
            </a:extLst>
          </p:cNvPr>
          <p:cNvSpPr txBox="1"/>
          <p:nvPr/>
        </p:nvSpPr>
        <p:spPr>
          <a:xfrm>
            <a:off x="4817013" y="2939809"/>
            <a:ext cx="2000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400" b="1" dirty="0">
                <a:solidFill>
                  <a:srgbClr val="F03782"/>
                </a:solidFill>
                <a:latin typeface="+mj-lt"/>
              </a:rPr>
              <a:t>81%</a:t>
            </a:r>
          </a:p>
          <a:p>
            <a:pPr algn="ctr" defTabSz="914377">
              <a:defRPr/>
            </a:pPr>
            <a:r>
              <a:rPr lang="en-US" sz="1200" dirty="0">
                <a:latin typeface="+mj-lt"/>
              </a:rPr>
              <a:t>Indicated that better jobs led to a change of role as earning member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5713BB8-C0AB-4A29-AEA8-9B654EF438B3}"/>
              </a:ext>
            </a:extLst>
          </p:cNvPr>
          <p:cNvSpPr txBox="1"/>
          <p:nvPr/>
        </p:nvSpPr>
        <p:spPr>
          <a:xfrm>
            <a:off x="448665" y="3006494"/>
            <a:ext cx="2226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400" b="1" dirty="0">
                <a:solidFill>
                  <a:srgbClr val="F03782"/>
                </a:solidFill>
                <a:latin typeface="+mj-lt"/>
              </a:rPr>
              <a:t>74%</a:t>
            </a:r>
          </a:p>
          <a:p>
            <a:pPr algn="ctr" defTabSz="914377">
              <a:defRPr/>
            </a:pPr>
            <a:r>
              <a:rPr lang="en-US" sz="1200" dirty="0">
                <a:latin typeface="+mj-lt"/>
              </a:rPr>
              <a:t>indicated an enhancement of  status in the family and community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68A4CD8-61EF-4B64-B6B4-F2A4549565DD}"/>
              </a:ext>
            </a:extLst>
          </p:cNvPr>
          <p:cNvSpPr txBox="1"/>
          <p:nvPr/>
        </p:nvSpPr>
        <p:spPr>
          <a:xfrm>
            <a:off x="2765865" y="3006494"/>
            <a:ext cx="204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400" b="1" dirty="0">
                <a:solidFill>
                  <a:srgbClr val="F03782"/>
                </a:solidFill>
                <a:latin typeface="+mj-lt"/>
              </a:rPr>
              <a:t>91%</a:t>
            </a:r>
          </a:p>
          <a:p>
            <a:pPr algn="ctr" defTabSz="914377">
              <a:defRPr/>
            </a:pPr>
            <a:r>
              <a:rPr lang="en-US" sz="1200" dirty="0">
                <a:latin typeface="+mj-lt"/>
              </a:rPr>
              <a:t>indicated enhanced self-esteem and confidence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4745432-8F45-459E-8257-408DFF636C85}"/>
              </a:ext>
            </a:extLst>
          </p:cNvPr>
          <p:cNvSpPr/>
          <p:nvPr/>
        </p:nvSpPr>
        <p:spPr>
          <a:xfrm>
            <a:off x="470478" y="738648"/>
            <a:ext cx="2534807" cy="466531"/>
          </a:xfrm>
          <a:prstGeom prst="rect">
            <a:avLst/>
          </a:prstGeom>
          <a:solidFill>
            <a:schemeClr val="tx1"/>
          </a:solidFill>
          <a:ln w="0" cmpd="sng">
            <a:noFill/>
            <a:prstDash val="solid"/>
          </a:ln>
        </p:spPr>
        <p:txBody>
          <a:bodyPr vert="horz" lIns="0" tIns="92711" rIns="0" bIns="0" anchor="t"/>
          <a:lstStyle/>
          <a:p>
            <a:pPr algn="ctr" defTabSz="914377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600" b="1" spc="11" dirty="0">
                <a:solidFill>
                  <a:srgbClr val="FFFFFF"/>
                </a:solidFill>
                <a:latin typeface="Calibri" panose="02020603050405020304" pitchFamily="2"/>
              </a:rPr>
              <a:t>ECONOMIC IMPACT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296E0A3-B6D5-4434-A78C-E365BA0F5A58}"/>
              </a:ext>
            </a:extLst>
          </p:cNvPr>
          <p:cNvSpPr/>
          <p:nvPr/>
        </p:nvSpPr>
        <p:spPr>
          <a:xfrm>
            <a:off x="470478" y="2374940"/>
            <a:ext cx="2534807" cy="466531"/>
          </a:xfrm>
          <a:prstGeom prst="rect">
            <a:avLst/>
          </a:prstGeom>
          <a:solidFill>
            <a:schemeClr val="tx1"/>
          </a:solidFill>
          <a:ln w="0" cmpd="sng">
            <a:noFill/>
            <a:prstDash val="solid"/>
          </a:ln>
        </p:spPr>
        <p:txBody>
          <a:bodyPr vert="horz" lIns="0" tIns="92711" rIns="0" bIns="0" anchor="t"/>
          <a:lstStyle/>
          <a:p>
            <a:pPr algn="ctr" defTabSz="914377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600" b="1" spc="11" dirty="0">
                <a:solidFill>
                  <a:srgbClr val="FFFFFF"/>
                </a:solidFill>
                <a:latin typeface="Calibri" panose="02020603050405020304" pitchFamily="2"/>
              </a:rPr>
              <a:t>SOCIAL IMPACT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710BFEA-D063-4B3B-963B-E73AC4FC8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5" y="4242730"/>
            <a:ext cx="3981723" cy="22058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FC09660-9333-486E-8192-17C22AC6D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849" y="4242730"/>
            <a:ext cx="4026217" cy="236460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C1E71D9-87A2-4033-8483-AA855899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0" y="27677"/>
            <a:ext cx="8155357" cy="737369"/>
          </a:xfrm>
        </p:spPr>
        <p:txBody>
          <a:bodyPr vert="horz" lIns="121920" tIns="60960" rIns="121920" bIns="60960" rtlCol="0" anchor="ctr">
            <a:noAutofit/>
          </a:bodyPr>
          <a:lstStyle/>
          <a:p>
            <a:r>
              <a:rPr lang="en-US" b="1" dirty="0">
                <a:solidFill>
                  <a:srgbClr val="E41165"/>
                </a:solidFill>
              </a:rPr>
              <a:t>Youth Employment Program – Impact</a:t>
            </a:r>
          </a:p>
        </p:txBody>
      </p:sp>
    </p:spTree>
    <p:extLst>
      <p:ext uri="{BB962C8B-B14F-4D97-AF65-F5344CB8AC3E}">
        <p14:creationId xmlns:p14="http://schemas.microsoft.com/office/powerpoint/2010/main" xmlns="" val="222653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9D6921B-BBC0-4284-8C81-9DFA007B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61" y="1727075"/>
            <a:ext cx="4878841" cy="93551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Thank you</a:t>
            </a:r>
            <a:endParaRPr lang="en-US" b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71B5940-B694-4D3D-BF71-37098573960A}"/>
              </a:ext>
            </a:extLst>
          </p:cNvPr>
          <p:cNvCxnSpPr/>
          <p:nvPr/>
        </p:nvCxnSpPr>
        <p:spPr>
          <a:xfrm>
            <a:off x="376297" y="1798468"/>
            <a:ext cx="0" cy="1038577"/>
          </a:xfrm>
          <a:prstGeom prst="line">
            <a:avLst/>
          </a:prstGeom>
          <a:ln w="28575">
            <a:solidFill>
              <a:srgbClr val="F4F3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7942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tent Slides">
  <a:themeElements>
    <a:clrScheme name="TCS New Color Palette">
      <a:dk1>
        <a:sysClr val="windowText" lastClr="000000"/>
      </a:dk1>
      <a:lt1>
        <a:sysClr val="window" lastClr="FFFFFF"/>
      </a:lt1>
      <a:dk2>
        <a:srgbClr val="1E2323"/>
      </a:dk2>
      <a:lt2>
        <a:srgbClr val="F4F3F9"/>
      </a:lt2>
      <a:accent1>
        <a:srgbClr val="64E6E1"/>
      </a:accent1>
      <a:accent2>
        <a:srgbClr val="007DC5"/>
      </a:accent2>
      <a:accent3>
        <a:srgbClr val="4D2F9E"/>
      </a:accent3>
      <a:accent4>
        <a:srgbClr val="BE0046"/>
      </a:accent4>
      <a:accent5>
        <a:srgbClr val="EB5000"/>
      </a:accent5>
      <a:accent6>
        <a:srgbClr val="FFE600"/>
      </a:accent6>
      <a:hlink>
        <a:srgbClr val="007DC5"/>
      </a:hlink>
      <a:folHlink>
        <a:srgbClr val="005B9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White">
      <a:srgbClr val="F4F3F9"/>
    </a:custClr>
    <a:custClr name="TCS Black">
      <a:srgbClr val="1E2323"/>
    </a:custClr>
    <a:custClr name="TCS Pink">
      <a:srgbClr val="F03782"/>
    </a:custClr>
    <a:custClr name="TCS Green 1">
      <a:srgbClr val="00ACAC"/>
    </a:custClr>
    <a:custClr name="TCS Green 2">
      <a:srgbClr val="1ACFCF"/>
    </a:custClr>
    <a:custClr name="TCS Green 3">
      <a:srgbClr val="64E6E1"/>
    </a:custClr>
    <a:custClr name="TCS Green 4">
      <a:srgbClr val="83EBE7"/>
    </a:custClr>
    <a:custClr name="TCS Green 5">
      <a:srgbClr val="A2F0ED"/>
    </a:custClr>
    <a:custClr name="TCS Green 6">
      <a:srgbClr val="C1F5F3"/>
    </a:custClr>
    <a:custClr name="TCS Blue 1">
      <a:srgbClr val="154B8C"/>
    </a:custClr>
    <a:custClr name="TCS Blue 2">
      <a:srgbClr val="005B9C"/>
    </a:custClr>
    <a:custClr name="TCS Blue 3">
      <a:srgbClr val="007DC5"/>
    </a:custClr>
    <a:custClr name="TCS Blue 4">
      <a:srgbClr val="47A3EB"/>
    </a:custClr>
    <a:custClr name="TCS Blue 5">
      <a:srgbClr val="75BAF0"/>
    </a:custClr>
    <a:custClr name="TCS Blue 6">
      <a:srgbClr val="A3D1F5"/>
    </a:custClr>
    <a:custClr name="TCS Purple 1">
      <a:srgbClr val="4D0092"/>
    </a:custClr>
    <a:custClr name="TCS Purple 2">
      <a:srgbClr val="4D129E"/>
    </a:custClr>
    <a:custClr name="TCS Purple 3">
      <a:srgbClr val="4D2F9E"/>
    </a:custClr>
    <a:custClr name="TCS Purple 4">
      <a:srgbClr val="7159B1"/>
    </a:custClr>
    <a:custClr name="TCS Purple 5">
      <a:srgbClr val="9482C5"/>
    </a:custClr>
    <a:custClr name="TCS Purple 6">
      <a:srgbClr val="B8ACD8"/>
    </a:custClr>
    <a:custClr name="TCS Magenta 1">
      <a:srgbClr val="8F0035"/>
    </a:custClr>
    <a:custClr name="TCS Magenta 2">
      <a:srgbClr val="A30046"/>
    </a:custClr>
    <a:custClr name="TCS Magenta 3">
      <a:srgbClr val="BE0046"/>
    </a:custClr>
    <a:custClr name="TCS Magenta 4">
      <a:srgbClr val="CB336B"/>
    </a:custClr>
    <a:custClr name="TCS Magenta 5">
      <a:srgbClr val="D86690"/>
    </a:custClr>
    <a:custClr name="TCS Magenta 6">
      <a:srgbClr val="E599B5"/>
    </a:custClr>
    <a:custClr name="TCS Orange 1">
      <a:srgbClr val="B03C00"/>
    </a:custClr>
    <a:custClr name="TCS Orange 2">
      <a:srgbClr val="CD5000"/>
    </a:custClr>
    <a:custClr name="TCS Orange 3">
      <a:srgbClr val="EB5000"/>
    </a:custClr>
    <a:custClr name="TCS Orange 4">
      <a:srgbClr val="EF7333"/>
    </a:custClr>
    <a:custClr name="TCS Orange 5">
      <a:srgbClr val="F39666"/>
    </a:custClr>
    <a:custClr name="TCS Orange 6">
      <a:srgbClr val="F7B999"/>
    </a:custClr>
    <a:custClr name="TCS Yellow 1">
      <a:srgbClr val="FFBC00"/>
    </a:custClr>
    <a:custClr name="TCS Yellow 2">
      <a:srgbClr val="FFD300"/>
    </a:custClr>
    <a:custClr name="TCS Yellow 3">
      <a:srgbClr val="FFE600"/>
    </a:custClr>
    <a:custClr name="TCS Yellow 4">
      <a:srgbClr val="FFEB33"/>
    </a:custClr>
    <a:custClr name="TCS Yellow 5">
      <a:srgbClr val="FFF066"/>
    </a:custClr>
    <a:custClr name="TCS Yellow 6">
      <a:srgbClr val="FFF599"/>
    </a:custClr>
  </a:custClrLst>
  <a:extLst>
    <a:ext uri="{05A4C25C-085E-4340-85A3-A5531E510DB2}">
      <thm15:themeFamily xmlns:thm15="http://schemas.microsoft.com/office/thememl/2012/main" xmlns="" name="TCS Building on belief PPT template" id="{DDDA585A-DC68-4F4F-89CC-C3A7FEEEEAA5}" vid="{088422CC-BB39-473A-8192-AA507A799B38}"/>
    </a:ext>
  </a:extLst>
</a:theme>
</file>

<file path=ppt/theme/theme5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958</Words>
  <Application>Microsoft Office PowerPoint</Application>
  <PresentationFormat>Custom</PresentationFormat>
  <Paragraphs>189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office theme</vt:lpstr>
      <vt:lpstr>1_Title Slide</vt:lpstr>
      <vt:lpstr>1_Office Theme</vt:lpstr>
      <vt:lpstr>2_Content Slides</vt:lpstr>
      <vt:lpstr>1_Title Slide</vt:lpstr>
      <vt:lpstr>Youth Employment Program</vt:lpstr>
      <vt:lpstr>Youth Employment Program  </vt:lpstr>
      <vt:lpstr>Youth Employment Program – What do we TEACH?</vt:lpstr>
      <vt:lpstr>Course Catalogue</vt:lpstr>
      <vt:lpstr>Youth Employment Program – How do we TEACH?</vt:lpstr>
      <vt:lpstr>Youth Employment Program – How do we COACH?</vt:lpstr>
      <vt:lpstr>Youth Employment Program – How do we PLACE?</vt:lpstr>
      <vt:lpstr>Youth Employment Program – Impact</vt:lpstr>
      <vt:lpstr>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nielit</cp:lastModifiedBy>
  <cp:revision>16</cp:revision>
  <dcterms:created xsi:type="dcterms:W3CDTF">2022-07-20T17:56:50Z</dcterms:created>
  <dcterms:modified xsi:type="dcterms:W3CDTF">2023-01-16T04:57:54Z</dcterms:modified>
</cp:coreProperties>
</file>