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EB68-1886-4A40-94CF-4C2B7F449D1B}" type="datetimeFigureOut">
              <a:rPr lang="en-US" smtClean="0"/>
              <a:t>17/11/18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CCDF-C0E3-0B42-A8EE-C3A4D648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4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EB68-1886-4A40-94CF-4C2B7F449D1B}" type="datetimeFigureOut">
              <a:rPr lang="en-US" smtClean="0"/>
              <a:t>17/11/18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CCDF-C0E3-0B42-A8EE-C3A4D648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7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EB68-1886-4A40-94CF-4C2B7F449D1B}" type="datetimeFigureOut">
              <a:rPr lang="en-US" smtClean="0"/>
              <a:t>17/11/18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CCDF-C0E3-0B42-A8EE-C3A4D648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8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EB68-1886-4A40-94CF-4C2B7F449D1B}" type="datetimeFigureOut">
              <a:rPr lang="en-US" smtClean="0"/>
              <a:t>17/11/18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CCDF-C0E3-0B42-A8EE-C3A4D648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7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EB68-1886-4A40-94CF-4C2B7F449D1B}" type="datetimeFigureOut">
              <a:rPr lang="en-US" smtClean="0"/>
              <a:t>17/11/18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CCDF-C0E3-0B42-A8EE-C3A4D648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2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EB68-1886-4A40-94CF-4C2B7F449D1B}" type="datetimeFigureOut">
              <a:rPr lang="en-US" smtClean="0"/>
              <a:t>17/11/18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CCDF-C0E3-0B42-A8EE-C3A4D648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8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EB68-1886-4A40-94CF-4C2B7F449D1B}" type="datetimeFigureOut">
              <a:rPr lang="en-US" smtClean="0"/>
              <a:t>17/11/18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CCDF-C0E3-0B42-A8EE-C3A4D648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1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EB68-1886-4A40-94CF-4C2B7F449D1B}" type="datetimeFigureOut">
              <a:rPr lang="en-US" smtClean="0"/>
              <a:t>17/11/18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CCDF-C0E3-0B42-A8EE-C3A4D648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2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EB68-1886-4A40-94CF-4C2B7F449D1B}" type="datetimeFigureOut">
              <a:rPr lang="en-US" smtClean="0"/>
              <a:t>17/11/18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CCDF-C0E3-0B42-A8EE-C3A4D648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6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EB68-1886-4A40-94CF-4C2B7F449D1B}" type="datetimeFigureOut">
              <a:rPr lang="en-US" smtClean="0"/>
              <a:t>17/11/18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CCDF-C0E3-0B42-A8EE-C3A4D648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5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EB68-1886-4A40-94CF-4C2B7F449D1B}" type="datetimeFigureOut">
              <a:rPr lang="en-US" smtClean="0"/>
              <a:t>17/11/18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CCDF-C0E3-0B42-A8EE-C3A4D648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0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0EB68-1886-4A40-94CF-4C2B7F449D1B}" type="datetimeFigureOut">
              <a:rPr lang="en-US" smtClean="0"/>
              <a:t>17/11/18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7CCDF-C0E3-0B42-A8EE-C3A4D648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4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331" y="1138031"/>
            <a:ext cx="822544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B.sc.</a:t>
            </a:r>
            <a:r>
              <a:rPr lang="en-US" sz="3200" dirty="0" smtClean="0"/>
              <a:t> Biochemistry (UG-</a:t>
            </a:r>
            <a:r>
              <a:rPr lang="en-US" sz="3200" dirty="0" err="1" smtClean="0"/>
              <a:t>sem</a:t>
            </a:r>
            <a:r>
              <a:rPr lang="en-US" sz="3200" dirty="0" smtClean="0"/>
              <a:t> 4)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u="dbl" dirty="0">
                <a:uFill>
                  <a:solidFill>
                    <a:srgbClr val="FF0000"/>
                  </a:solidFill>
                </a:uFill>
              </a:rPr>
              <a:t>M</a:t>
            </a:r>
            <a:r>
              <a:rPr lang="en-US" sz="3200" u="dbl" dirty="0" smtClean="0">
                <a:uFill>
                  <a:solidFill>
                    <a:srgbClr val="FF0000"/>
                  </a:solidFill>
                </a:uFill>
              </a:rPr>
              <a:t>etabolism and Bioenergetics- An </a:t>
            </a:r>
            <a:r>
              <a:rPr lang="en-US" sz="3200" u="dbl" dirty="0" smtClean="0">
                <a:uFill>
                  <a:solidFill>
                    <a:srgbClr val="FF0000"/>
                  </a:solidFill>
                </a:uFill>
              </a:rPr>
              <a:t>Introduction</a:t>
            </a:r>
          </a:p>
          <a:p>
            <a:pPr algn="ctr"/>
            <a:r>
              <a:rPr lang="en-US" sz="3200" u="dbl" dirty="0" smtClean="0">
                <a:uFill>
                  <a:solidFill>
                    <a:srgbClr val="FF0000"/>
                  </a:solidFill>
                </a:uFill>
              </a:rPr>
              <a:t> </a:t>
            </a:r>
          </a:p>
          <a:p>
            <a:pPr algn="ctr"/>
            <a:endParaRPr lang="en-US" sz="3200" u="dbl" dirty="0">
              <a:uFill>
                <a:solidFill>
                  <a:srgbClr val="FF0000"/>
                </a:solidFill>
              </a:uFill>
            </a:endParaRPr>
          </a:p>
          <a:p>
            <a:pPr algn="ctr"/>
            <a:r>
              <a:rPr lang="en-US" sz="3200" dirty="0" smtClean="0"/>
              <a:t>By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err="1" smtClean="0"/>
              <a:t>Dr</a:t>
            </a:r>
            <a:r>
              <a:rPr lang="en-US" sz="3200" dirty="0" smtClean="0"/>
              <a:t> M. Iqbal Rather 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562210" y="5536514"/>
            <a:ext cx="2026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Date: 10-09-18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860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1685" y="1436335"/>
            <a:ext cx="86601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 </a:t>
            </a:r>
            <a:r>
              <a:rPr lang="en-US" sz="2000" b="1" dirty="0" smtClean="0"/>
              <a:t>Metabolism:  </a:t>
            </a:r>
            <a:r>
              <a:rPr lang="en-US" sz="2000" dirty="0"/>
              <a:t>T</a:t>
            </a:r>
            <a:r>
              <a:rPr lang="en-US" sz="2000" dirty="0" smtClean="0"/>
              <a:t>he sum of all the </a:t>
            </a:r>
            <a:r>
              <a:rPr lang="en-US" sz="2000" u="heavy" dirty="0" smtClean="0">
                <a:uFill>
                  <a:solidFill>
                    <a:srgbClr val="FF0000"/>
                  </a:solidFill>
                </a:uFill>
              </a:rPr>
              <a:t>chemical transformations </a:t>
            </a:r>
            <a:r>
              <a:rPr lang="en-US" sz="2000" dirty="0" smtClean="0"/>
              <a:t>taking place in a cell    or organism, </a:t>
            </a:r>
            <a:r>
              <a:rPr lang="en-US" sz="2000" dirty="0" err="1" smtClean="0"/>
              <a:t>occuring</a:t>
            </a:r>
            <a:r>
              <a:rPr lang="en-US" sz="2000" dirty="0" smtClean="0"/>
              <a:t> through a series of enzyme-catalyzed reactions 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/>
              <a:t>Metabolite:</a:t>
            </a:r>
            <a:r>
              <a:rPr lang="en-US" sz="2000" dirty="0" smtClean="0"/>
              <a:t> The precursor is converted into a product via a series of metabolic intermediates called </a:t>
            </a:r>
            <a:r>
              <a:rPr lang="en-US" sz="2000" u="heavy" dirty="0" smtClean="0">
                <a:uFill>
                  <a:solidFill>
                    <a:srgbClr val="FF0000"/>
                  </a:solidFill>
                </a:uFill>
              </a:rPr>
              <a:t>metabolites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</a:t>
            </a:r>
          </a:p>
          <a:p>
            <a:pPr algn="just"/>
            <a:r>
              <a:rPr lang="en-US" sz="2000" dirty="0" smtClean="0"/>
              <a:t> </a:t>
            </a:r>
            <a:r>
              <a:rPr lang="en-US" sz="2000" b="1" dirty="0"/>
              <a:t>I</a:t>
            </a:r>
            <a:r>
              <a:rPr lang="en-US" sz="2000" b="1" dirty="0" smtClean="0"/>
              <a:t>ntermediary </a:t>
            </a:r>
            <a:r>
              <a:rPr lang="en-US" sz="2000" b="1" dirty="0"/>
              <a:t>M</a:t>
            </a:r>
            <a:r>
              <a:rPr lang="en-US" sz="2000" b="1" dirty="0" smtClean="0"/>
              <a:t>etabolism: </a:t>
            </a:r>
            <a:r>
              <a:rPr lang="en-US" sz="2000" dirty="0" smtClean="0"/>
              <a:t>The </a:t>
            </a:r>
            <a:r>
              <a:rPr lang="en-US" sz="2000" u="heavy" dirty="0" smtClean="0">
                <a:uFill>
                  <a:solidFill>
                    <a:srgbClr val="FF0000"/>
                  </a:solidFill>
                </a:uFill>
              </a:rPr>
              <a:t>term intermediary metabolism </a:t>
            </a:r>
            <a:r>
              <a:rPr lang="en-US" sz="2000" dirty="0" smtClean="0"/>
              <a:t>is usually applied to the combined activities of all the metabolic pathways that interconvert precursors, metabolites and products of low molecular weight (often, M </a:t>
            </a:r>
            <a:r>
              <a:rPr lang="en-US" sz="2000" dirty="0" err="1"/>
              <a:t>W</a:t>
            </a:r>
            <a:r>
              <a:rPr lang="en-US" sz="2000" dirty="0" err="1" smtClean="0"/>
              <a:t>t</a:t>
            </a:r>
            <a:r>
              <a:rPr lang="en-US" sz="2000" dirty="0" smtClean="0"/>
              <a:t>= 1,000)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71269" y="447464"/>
            <a:ext cx="2162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heavy" dirty="0" smtClean="0"/>
              <a:t>Basic </a:t>
            </a:r>
            <a:r>
              <a:rPr lang="en-US" sz="2400" b="1" u="heavy" dirty="0" smtClean="0">
                <a:uFill>
                  <a:solidFill>
                    <a:srgbClr val="FF0000"/>
                  </a:solidFill>
                </a:uFill>
              </a:rPr>
              <a:t>Concepts</a:t>
            </a:r>
            <a:r>
              <a:rPr lang="en-US" sz="2400" b="1" u="heavy" dirty="0" smtClean="0"/>
              <a:t>: </a:t>
            </a:r>
            <a:endParaRPr lang="en-US" sz="2400" b="1" u="heavy" dirty="0"/>
          </a:p>
        </p:txBody>
      </p:sp>
    </p:spTree>
    <p:extLst>
      <p:ext uri="{BB962C8B-B14F-4D97-AF65-F5344CB8AC3E}">
        <p14:creationId xmlns:p14="http://schemas.microsoft.com/office/powerpoint/2010/main" val="63483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287" y="750844"/>
            <a:ext cx="861856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u="sng" dirty="0" smtClean="0">
                <a:uFill>
                  <a:solidFill>
                    <a:srgbClr val="FF0000"/>
                  </a:solidFill>
                </a:uFill>
              </a:rPr>
              <a:t>Catabolism:</a:t>
            </a:r>
          </a:p>
          <a:p>
            <a:pPr algn="just"/>
            <a:endParaRPr lang="en-US" sz="2000" b="1" dirty="0"/>
          </a:p>
          <a:p>
            <a:pPr marL="285750" indent="-285750" algn="just">
              <a:buFont typeface="Wingdings" charset="2"/>
              <a:buChar char="v"/>
            </a:pPr>
            <a:r>
              <a:rPr lang="en-US" sz="2000" b="1" dirty="0" smtClean="0"/>
              <a:t>Catabolism</a:t>
            </a:r>
            <a:r>
              <a:rPr lang="en-US" sz="2000" dirty="0" smtClean="0"/>
              <a:t> is the degradative phase of metabolism in which </a:t>
            </a:r>
            <a:r>
              <a:rPr lang="en-US" sz="2000" u="sng" dirty="0" smtClean="0">
                <a:uFill>
                  <a:solidFill>
                    <a:srgbClr val="FF0000"/>
                  </a:solidFill>
                </a:uFill>
              </a:rPr>
              <a:t>organic nutrient molecules</a:t>
            </a:r>
            <a:r>
              <a:rPr lang="en-US" sz="2000" dirty="0" smtClean="0"/>
              <a:t> ( such as carbohydrates, fats, and proteins) are converted into smaller, simpler end products (such as lactic acid,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O,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 err="1" smtClean="0"/>
              <a:t>etc</a:t>
            </a:r>
            <a:r>
              <a:rPr lang="en-US" sz="2000" dirty="0" smtClean="0"/>
              <a:t>, </a:t>
            </a:r>
            <a:r>
              <a:rPr lang="en-US" sz="2000" dirty="0" err="1" smtClean="0"/>
              <a:t>etc</a:t>
            </a:r>
            <a:r>
              <a:rPr lang="en-US" sz="2000" dirty="0" smtClean="0"/>
              <a:t> )  </a:t>
            </a:r>
          </a:p>
          <a:p>
            <a:pPr marL="285750" indent="-285750" algn="just">
              <a:buFont typeface="Wingdings" charset="2"/>
              <a:buChar char="v"/>
            </a:pPr>
            <a:endParaRPr lang="en-US" sz="2000" dirty="0" smtClean="0"/>
          </a:p>
          <a:p>
            <a:pPr marL="285750" indent="-285750" algn="just">
              <a:buFont typeface="Wingdings" charset="2"/>
              <a:buChar char="v"/>
            </a:pPr>
            <a:r>
              <a:rPr lang="en-US" sz="2000" dirty="0" smtClean="0"/>
              <a:t>Catabolic pathways release energy, some of which is conserved in the formation of ATP </a:t>
            </a:r>
            <a:r>
              <a:rPr lang="en-US" sz="2000" u="sng" dirty="0" smtClean="0">
                <a:uFill>
                  <a:solidFill>
                    <a:srgbClr val="FF0000"/>
                  </a:solidFill>
                </a:uFill>
              </a:rPr>
              <a:t>(energy currency of cell</a:t>
            </a:r>
            <a:r>
              <a:rPr lang="en-US" sz="2000" dirty="0" smtClean="0"/>
              <a:t>) and reduced electron carriers (NADH, NADPH, and FADH2); the rest is lost as heat</a:t>
            </a:r>
          </a:p>
          <a:p>
            <a:pPr algn="just"/>
            <a:endParaRPr lang="en-US" sz="2000" dirty="0">
              <a:uFill>
                <a:solidFill>
                  <a:srgbClr val="FF0000"/>
                </a:solidFill>
              </a:uFill>
            </a:endParaRPr>
          </a:p>
          <a:p>
            <a:pPr algn="just"/>
            <a:r>
              <a:rPr lang="en-US" sz="2000" b="1" u="sng" dirty="0" smtClean="0">
                <a:uFill>
                  <a:solidFill>
                    <a:srgbClr val="FF0000"/>
                  </a:solidFill>
                </a:uFill>
              </a:rPr>
              <a:t>Anabolism:</a:t>
            </a:r>
          </a:p>
          <a:p>
            <a:pPr algn="just"/>
            <a:endParaRPr lang="en-US" sz="2000" dirty="0"/>
          </a:p>
          <a:p>
            <a:pPr marL="285750" indent="-285750" algn="just">
              <a:buFont typeface="Wingdings" charset="2"/>
              <a:buChar char="v"/>
            </a:pPr>
            <a:r>
              <a:rPr lang="en-US" sz="2000" dirty="0" smtClean="0"/>
              <a:t> </a:t>
            </a:r>
            <a:r>
              <a:rPr lang="en-US" sz="2000" dirty="0"/>
              <a:t>In </a:t>
            </a:r>
            <a:r>
              <a:rPr lang="en-US" sz="2000" dirty="0" smtClean="0"/>
              <a:t>anabolism small, </a:t>
            </a:r>
            <a:r>
              <a:rPr lang="en-US" sz="2000" u="sng" dirty="0" smtClean="0">
                <a:uFill>
                  <a:solidFill>
                    <a:srgbClr val="FF0000"/>
                  </a:solidFill>
                </a:uFill>
              </a:rPr>
              <a:t>simple precursors are polymerized </a:t>
            </a:r>
            <a:r>
              <a:rPr lang="en-US" sz="2000" dirty="0" smtClean="0"/>
              <a:t>into larger and more complex molecules, including lipids, polysaccharides, proteins, and nucleic acids: often through a condensation reaction</a:t>
            </a:r>
          </a:p>
          <a:p>
            <a:pPr marL="285750" indent="-285750" algn="just">
              <a:buFont typeface="Wingdings" charset="2"/>
              <a:buChar char="v"/>
            </a:pPr>
            <a:endParaRPr lang="en-US" sz="2000" dirty="0"/>
          </a:p>
          <a:p>
            <a:pPr marL="285750" indent="-285750" algn="just">
              <a:buFont typeface="Wingdings" charset="2"/>
              <a:buChar char="v"/>
            </a:pPr>
            <a:r>
              <a:rPr lang="en-US" sz="2000" dirty="0" smtClean="0"/>
              <a:t>Anabolic reactions are </a:t>
            </a:r>
            <a:r>
              <a:rPr lang="en-US" sz="2000" u="heavy" dirty="0" smtClean="0">
                <a:uFill>
                  <a:solidFill>
                    <a:srgbClr val="FF0000"/>
                  </a:solidFill>
                </a:uFill>
              </a:rPr>
              <a:t>endergonic</a:t>
            </a:r>
            <a:r>
              <a:rPr lang="en-US" sz="2000" dirty="0" smtClean="0"/>
              <a:t> (require an input of energy), provided by </a:t>
            </a:r>
            <a:r>
              <a:rPr lang="en-US" sz="2000" dirty="0" err="1" smtClean="0"/>
              <a:t>phosphoryl</a:t>
            </a:r>
            <a:r>
              <a:rPr lang="en-US" sz="2000" dirty="0" smtClean="0"/>
              <a:t> group transfer potential of ATP and the reducing power of  NADH, NADPH, and FADH2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87287" y="75594"/>
            <a:ext cx="257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heavy" dirty="0" smtClean="0">
                <a:uFill>
                  <a:solidFill>
                    <a:srgbClr val="FF0000"/>
                  </a:solidFill>
                </a:uFill>
              </a:rPr>
              <a:t>Continue</a:t>
            </a:r>
            <a:r>
              <a:rPr lang="is-IS" sz="2800" u="heavy" dirty="0" smtClean="0">
                <a:uFill>
                  <a:solidFill>
                    <a:srgbClr val="FF0000"/>
                  </a:solidFill>
                </a:uFill>
              </a:rPr>
              <a:t>…</a:t>
            </a:r>
            <a:endParaRPr lang="en-US" sz="2800" u="heavy" dirty="0">
              <a:uFill>
                <a:solidFill>
                  <a:srgbClr val="FF0000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302996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204" y="624012"/>
            <a:ext cx="83142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heavy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Bioenergetics </a:t>
            </a:r>
            <a:r>
              <a:rPr lang="en-US" dirty="0" smtClean="0"/>
              <a:t></a:t>
            </a:r>
          </a:p>
          <a:p>
            <a:pPr algn="ctr"/>
            <a:endParaRPr lang="en-US" dirty="0"/>
          </a:p>
          <a:p>
            <a:pPr algn="just"/>
            <a:r>
              <a:rPr lang="en-US" sz="2400" i="1" dirty="0" smtClean="0"/>
              <a:t>“A branch of biochemistry dedicated to the study of energy flow within living systems”.</a:t>
            </a:r>
            <a:endParaRPr lang="en-US" sz="2400" i="1" dirty="0"/>
          </a:p>
        </p:txBody>
      </p:sp>
      <p:sp>
        <p:nvSpPr>
          <p:cNvPr id="3" name="Rectangle 2"/>
          <p:cNvSpPr/>
          <p:nvPr/>
        </p:nvSpPr>
        <p:spPr>
          <a:xfrm>
            <a:off x="3106167" y="2397714"/>
            <a:ext cx="3302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heavy" dirty="0" smtClean="0">
                <a:solidFill>
                  <a:srgbClr val="E46C0A"/>
                </a:solidFill>
                <a:uFill>
                  <a:solidFill>
                    <a:srgbClr val="FF0000"/>
                  </a:solidFill>
                </a:uFill>
              </a:rPr>
              <a:t>Why  to Study Bioenergetics?</a:t>
            </a:r>
            <a:endParaRPr lang="en-US" sz="2000" b="1" u="heavy" dirty="0">
              <a:solidFill>
                <a:srgbClr val="E46C0A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566" y="3039713"/>
            <a:ext cx="85278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charset="2"/>
              <a:buChar char="u"/>
            </a:pPr>
            <a:r>
              <a:rPr lang="en-US" sz="2000" dirty="0"/>
              <a:t>U</a:t>
            </a:r>
            <a:r>
              <a:rPr lang="en-US" sz="2000" dirty="0" smtClean="0"/>
              <a:t>nderstanding the metabolism provides better understanding as how skeletal muscles generate energy; and how and why the body should respond to exercise the way it does.</a:t>
            </a:r>
          </a:p>
          <a:p>
            <a:pPr marL="285750" indent="-285750" algn="just">
              <a:buFont typeface="Wingdings" charset="2"/>
              <a:buChar char="u"/>
            </a:pPr>
            <a:endParaRPr lang="en-US" sz="2000" dirty="0"/>
          </a:p>
          <a:p>
            <a:pPr marL="285750" indent="-285750" algn="just">
              <a:buFont typeface="Wingdings" charset="2"/>
              <a:buChar char="u"/>
            </a:pPr>
            <a:endParaRPr lang="en-US" sz="2000" dirty="0" smtClean="0"/>
          </a:p>
          <a:p>
            <a:pPr marL="285750" indent="-285750" algn="just">
              <a:buFont typeface="Wingdings" charset="2"/>
              <a:buChar char="u"/>
            </a:pPr>
            <a:r>
              <a:rPr lang="en-US" sz="2000" dirty="0" smtClean="0"/>
              <a:t>The study of metabolism is based on studying Bioenergetics. </a:t>
            </a:r>
          </a:p>
          <a:p>
            <a:pPr marL="285750" indent="-285750" algn="just">
              <a:buFont typeface="Wingdings" charset="2"/>
              <a:buChar char="u"/>
            </a:pPr>
            <a:endParaRPr lang="en-US" sz="2000" dirty="0" smtClean="0"/>
          </a:p>
          <a:p>
            <a:pPr marL="285750" indent="-285750" algn="just">
              <a:buFont typeface="Wingdings" charset="2"/>
              <a:buChar char="u"/>
            </a:pPr>
            <a:endParaRPr lang="en-US" sz="2000" dirty="0"/>
          </a:p>
          <a:p>
            <a:pPr marL="285750" indent="-285750" algn="just">
              <a:buFont typeface="Wingdings" charset="2"/>
              <a:buChar char="u"/>
            </a:pPr>
            <a:r>
              <a:rPr lang="en-US" sz="2000" dirty="0" smtClean="0"/>
              <a:t>The Laws of Bioenergetics provide the rules based on which metabolism works. </a:t>
            </a:r>
            <a:endParaRPr lang="en-US" sz="2000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892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6055" y="356755"/>
            <a:ext cx="2755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heavy" dirty="0" smtClean="0">
                <a:solidFill>
                  <a:srgbClr val="E46C0A"/>
                </a:solidFill>
                <a:uFill>
                  <a:solidFill>
                    <a:srgbClr val="FF0000"/>
                  </a:solidFill>
                </a:uFill>
              </a:rPr>
              <a:t>Thermodynamics</a:t>
            </a:r>
            <a:endParaRPr lang="en-US" sz="2800" b="1" u="heavy" dirty="0">
              <a:solidFill>
                <a:srgbClr val="E46C0A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5173" y="1340251"/>
            <a:ext cx="64535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“Study of energy transformations”</a:t>
            </a:r>
            <a:endParaRPr lang="en-US" sz="2800" i="1" dirty="0"/>
          </a:p>
        </p:txBody>
      </p:sp>
      <p:sp>
        <p:nvSpPr>
          <p:cNvPr id="4" name="Rectangle 3"/>
          <p:cNvSpPr/>
          <p:nvPr/>
        </p:nvSpPr>
        <p:spPr>
          <a:xfrm>
            <a:off x="431216" y="2352360"/>
            <a:ext cx="8211528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u="sng" dirty="0" smtClean="0">
                <a:solidFill>
                  <a:srgbClr val="E46C0A"/>
                </a:solidFill>
                <a:uFill>
                  <a:solidFill>
                    <a:srgbClr val="FF0000"/>
                  </a:solidFill>
                </a:uFill>
              </a:rPr>
              <a:t>First Law of Thermodynamics</a:t>
            </a:r>
            <a:r>
              <a:rPr lang="en-US" sz="2800" dirty="0" smtClean="0">
                <a:solidFill>
                  <a:srgbClr val="E46C0A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n-US" sz="2000" i="1" dirty="0" smtClean="0"/>
              <a:t> </a:t>
            </a:r>
            <a:r>
              <a:rPr lang="en-US" sz="2400" dirty="0" smtClean="0"/>
              <a:t>Energy cannot be created or</a:t>
            </a:r>
          </a:p>
          <a:p>
            <a:r>
              <a:rPr lang="en-US" sz="2400" dirty="0" smtClean="0"/>
              <a:t> destroyed but only converted  from one form to other form(s), </a:t>
            </a:r>
          </a:p>
          <a:p>
            <a:r>
              <a:rPr lang="en-US" sz="2400" dirty="0" smtClean="0"/>
              <a:t>that means the energy in universe is conserved. </a:t>
            </a:r>
            <a:endParaRPr lang="en-US" sz="2400" i="1" u="sng" dirty="0"/>
          </a:p>
        </p:txBody>
      </p:sp>
      <p:sp>
        <p:nvSpPr>
          <p:cNvPr id="5" name="Rectangle 4"/>
          <p:cNvSpPr/>
          <p:nvPr/>
        </p:nvSpPr>
        <p:spPr>
          <a:xfrm>
            <a:off x="431216" y="4106729"/>
            <a:ext cx="857275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u="heavy" dirty="0" smtClean="0">
                <a:solidFill>
                  <a:srgbClr val="E46C0A"/>
                </a:solidFill>
                <a:uFill>
                  <a:solidFill>
                    <a:srgbClr val="FF0000"/>
                  </a:solidFill>
                </a:uFill>
              </a:rPr>
              <a:t>Second Law of Thermodynamics: </a:t>
            </a:r>
            <a:r>
              <a:rPr lang="en-US" sz="2800" dirty="0"/>
              <a:t>U</a:t>
            </a:r>
            <a:r>
              <a:rPr lang="en-US" sz="2800" dirty="0" smtClean="0"/>
              <a:t>niverse  has always</a:t>
            </a:r>
          </a:p>
          <a:p>
            <a:r>
              <a:rPr lang="en-US" sz="2800" dirty="0" smtClean="0"/>
              <a:t> tendency to increase disorder i.e. in all natural processes </a:t>
            </a:r>
          </a:p>
          <a:p>
            <a:r>
              <a:rPr lang="en-US" sz="2800" dirty="0" smtClean="0"/>
              <a:t>the entropy of the universe increases</a:t>
            </a:r>
            <a:r>
              <a:rPr lang="en-US" sz="2800" i="1" u="heavy" dirty="0" smtClean="0">
                <a:solidFill>
                  <a:srgbClr val="E46C0A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endParaRPr lang="en-US" sz="2800" i="1" u="heavy" dirty="0">
              <a:solidFill>
                <a:srgbClr val="E46C0A"/>
              </a:solidFill>
              <a:uFill>
                <a:solidFill>
                  <a:srgbClr val="FF0000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45515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6338" y="241942"/>
            <a:ext cx="733714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u="heavy" dirty="0" smtClean="0">
                <a:solidFill>
                  <a:srgbClr val="E46C0A"/>
                </a:solidFill>
                <a:uFill>
                  <a:solidFill>
                    <a:srgbClr val="FF0000"/>
                  </a:solidFill>
                </a:uFill>
              </a:rPr>
              <a:t>Implications of 2nd law of bioenergetics</a:t>
            </a:r>
            <a:endParaRPr lang="en-US" sz="3200" u="heavy" dirty="0">
              <a:solidFill>
                <a:srgbClr val="E46C0A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035" y="1171676"/>
            <a:ext cx="9014658" cy="5016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1600" dirty="0" smtClean="0"/>
              <a:t>All reactions proceed in the direction of: </a:t>
            </a:r>
            <a:r>
              <a:rPr lang="en-US" sz="1600" dirty="0" err="1" smtClean="0"/>
              <a:t>i</a:t>
            </a:r>
            <a:r>
              <a:rPr lang="en-US" sz="1600" dirty="0" smtClean="0"/>
              <a:t>) </a:t>
            </a:r>
            <a:r>
              <a:rPr lang="en-US" sz="1600" dirty="0" err="1" smtClean="0"/>
              <a:t>inceasing</a:t>
            </a:r>
            <a:r>
              <a:rPr lang="en-US" sz="1600" dirty="0" smtClean="0"/>
              <a:t> entropy and  ii) a release of free energy (-∆G)</a:t>
            </a:r>
          </a:p>
          <a:p>
            <a:pPr marL="342900" indent="-342900" algn="just">
              <a:buAutoNum type="arabicPeriod"/>
            </a:pPr>
            <a:endParaRPr lang="en-US" sz="1600" dirty="0"/>
          </a:p>
          <a:p>
            <a:pPr marL="342900" indent="-342900" algn="just">
              <a:buAutoNum type="arabicPeriod"/>
            </a:pPr>
            <a:r>
              <a:rPr lang="en-US" sz="1600" dirty="0" smtClean="0"/>
              <a:t>The more negative the ∆G,  more the release of free energy during a chemical reaction</a:t>
            </a:r>
          </a:p>
          <a:p>
            <a:pPr marL="342900" indent="-342900" algn="just">
              <a:buAutoNum type="arabicPeriod"/>
            </a:pPr>
            <a:endParaRPr lang="en-US" sz="1600" dirty="0" smtClean="0"/>
          </a:p>
          <a:p>
            <a:pPr marL="342900" indent="-342900" algn="just">
              <a:buAutoNum type="arabicPeriod"/>
            </a:pPr>
            <a:r>
              <a:rPr lang="en-US" sz="1600" dirty="0" smtClean="0"/>
              <a:t> Chemical reactions  having a negative </a:t>
            </a:r>
            <a:r>
              <a:rPr lang="en-US" sz="1600" dirty="0" smtClean="0"/>
              <a:t>∆G (</a:t>
            </a:r>
            <a:r>
              <a:rPr lang="en-US" sz="1600" dirty="0" smtClean="0"/>
              <a:t> -∆G) are termed exergonic/exothermic reactions. </a:t>
            </a:r>
          </a:p>
          <a:p>
            <a:pPr marL="342900" indent="-342900" algn="just">
              <a:buAutoNum type="arabicPeriod"/>
            </a:pPr>
            <a:endParaRPr lang="en-US" sz="1600" dirty="0" smtClean="0"/>
          </a:p>
          <a:p>
            <a:pPr marL="342900" indent="-342900" algn="just">
              <a:buAutoNum type="arabicPeriod"/>
            </a:pPr>
            <a:r>
              <a:rPr lang="en-US" sz="1600" dirty="0" smtClean="0"/>
              <a:t>By convention, reactions that require free energy input to proceed are termed endergonic/endothermic reactions</a:t>
            </a:r>
          </a:p>
          <a:p>
            <a:pPr marL="342900" indent="-342900" algn="just">
              <a:buAutoNum type="arabicPeriod"/>
            </a:pPr>
            <a:endParaRPr lang="en-US" sz="1600" dirty="0"/>
          </a:p>
          <a:p>
            <a:pPr algn="just"/>
            <a:r>
              <a:rPr lang="en-US" sz="1600" dirty="0" smtClean="0"/>
              <a:t> 5. The free energy not used to do work is released as heat.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smtClean="0"/>
              <a:t>6. Reactions having no net change in substrate or product are termed equilibrium reactions, and have no change in free energy (∆G=0).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smtClean="0"/>
              <a:t>7. All reactions have potential to be reversible. 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smtClean="0"/>
              <a:t>8. The direction and free energy release of a chemical reaction can be altered by changing the substrate and product concentrations. – Increasing the products may reverse the direction of the reaction –Increasing substrates can make the ∆G more negative. Of note, if the reaction is reversed, the products are now the substrates and vice-versa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1032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526776">
            <a:off x="3197915" y="2456401"/>
            <a:ext cx="22807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E46C0A"/>
                </a:solidFill>
              </a:rPr>
              <a:t>Thank You</a:t>
            </a:r>
            <a:endParaRPr lang="en-US" sz="3200" i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164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623</Words>
  <Application>Microsoft Macintosh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Iqbal Rather</dc:creator>
  <cp:lastModifiedBy>Iqbal Rather</cp:lastModifiedBy>
  <cp:revision>16</cp:revision>
  <dcterms:created xsi:type="dcterms:W3CDTF">2018-11-17T05:55:16Z</dcterms:created>
  <dcterms:modified xsi:type="dcterms:W3CDTF">2018-11-17T07:10:38Z</dcterms:modified>
</cp:coreProperties>
</file>