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1" r:id="rId5"/>
    <p:sldId id="260" r:id="rId6"/>
    <p:sldId id="262" r:id="rId7"/>
    <p:sldId id="263" r:id="rId8"/>
    <p:sldId id="273" r:id="rId9"/>
    <p:sldId id="264" r:id="rId10"/>
    <p:sldId id="265" r:id="rId11"/>
    <p:sldId id="266" r:id="rId12"/>
    <p:sldId id="267" r:id="rId13"/>
    <p:sldId id="268" r:id="rId14"/>
    <p:sldId id="269" r:id="rId15"/>
    <p:sldId id="274" r:id="rId16"/>
    <p:sldId id="275" r:id="rId17"/>
    <p:sldId id="276" r:id="rId18"/>
    <p:sldId id="277" r:id="rId19"/>
    <p:sldId id="278" r:id="rId20"/>
    <p:sldId id="279" r:id="rId21"/>
    <p:sldId id="280" r:id="rId22"/>
    <p:sldId id="281" r:id="rId23"/>
    <p:sldId id="282" r:id="rId24"/>
    <p:sldId id="283" r:id="rId25"/>
    <p:sldId id="284" r:id="rId26"/>
    <p:sldId id="295" r:id="rId27"/>
    <p:sldId id="296" r:id="rId28"/>
    <p:sldId id="297" r:id="rId29"/>
    <p:sldId id="298" r:id="rId30"/>
    <p:sldId id="299" r:id="rId31"/>
    <p:sldId id="300" r:id="rId32"/>
    <p:sldId id="301" r:id="rId33"/>
    <p:sldId id="302" r:id="rId34"/>
    <p:sldId id="303"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298B98E-8BBB-481D-A3A5-DEB7C5C4368B}" type="datetimeFigureOut">
              <a:rPr lang="en-IN" smtClean="0"/>
              <a:t>12-07-2018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9D135F5-6D3D-4D8A-BE14-2D3C82EA1FED}" type="slidenum">
              <a:rPr lang="en-IN" smtClean="0"/>
              <a:t>‹#›</a:t>
            </a:fld>
            <a:endParaRPr lang="en-IN"/>
          </a:p>
        </p:txBody>
      </p:sp>
    </p:spTree>
    <p:extLst>
      <p:ext uri="{BB962C8B-B14F-4D97-AF65-F5344CB8AC3E}">
        <p14:creationId xmlns:p14="http://schemas.microsoft.com/office/powerpoint/2010/main" val="983095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298B98E-8BBB-481D-A3A5-DEB7C5C4368B}" type="datetimeFigureOut">
              <a:rPr lang="en-IN" smtClean="0"/>
              <a:t>12-07-2018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9D135F5-6D3D-4D8A-BE14-2D3C82EA1FED}" type="slidenum">
              <a:rPr lang="en-IN" smtClean="0"/>
              <a:t>‹#›</a:t>
            </a:fld>
            <a:endParaRPr lang="en-IN"/>
          </a:p>
        </p:txBody>
      </p:sp>
    </p:spTree>
    <p:extLst>
      <p:ext uri="{BB962C8B-B14F-4D97-AF65-F5344CB8AC3E}">
        <p14:creationId xmlns:p14="http://schemas.microsoft.com/office/powerpoint/2010/main" val="874364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298B98E-8BBB-481D-A3A5-DEB7C5C4368B}" type="datetimeFigureOut">
              <a:rPr lang="en-IN" smtClean="0"/>
              <a:t>12-07-2018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9D135F5-6D3D-4D8A-BE14-2D3C82EA1FED}" type="slidenum">
              <a:rPr lang="en-IN" smtClean="0"/>
              <a:t>‹#›</a:t>
            </a:fld>
            <a:endParaRPr lang="en-IN"/>
          </a:p>
        </p:txBody>
      </p:sp>
    </p:spTree>
    <p:extLst>
      <p:ext uri="{BB962C8B-B14F-4D97-AF65-F5344CB8AC3E}">
        <p14:creationId xmlns:p14="http://schemas.microsoft.com/office/powerpoint/2010/main" val="85693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298B98E-8BBB-481D-A3A5-DEB7C5C4368B}" type="datetimeFigureOut">
              <a:rPr lang="en-IN" smtClean="0"/>
              <a:t>12-07-2018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9D135F5-6D3D-4D8A-BE14-2D3C82EA1FED}" type="slidenum">
              <a:rPr lang="en-IN" smtClean="0"/>
              <a:t>‹#›</a:t>
            </a:fld>
            <a:endParaRPr lang="en-IN"/>
          </a:p>
        </p:txBody>
      </p:sp>
    </p:spTree>
    <p:extLst>
      <p:ext uri="{BB962C8B-B14F-4D97-AF65-F5344CB8AC3E}">
        <p14:creationId xmlns:p14="http://schemas.microsoft.com/office/powerpoint/2010/main" val="2664801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98B98E-8BBB-481D-A3A5-DEB7C5C4368B}" type="datetimeFigureOut">
              <a:rPr lang="en-IN" smtClean="0"/>
              <a:t>12-07-2018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9D135F5-6D3D-4D8A-BE14-2D3C82EA1FED}" type="slidenum">
              <a:rPr lang="en-IN" smtClean="0"/>
              <a:t>‹#›</a:t>
            </a:fld>
            <a:endParaRPr lang="en-IN"/>
          </a:p>
        </p:txBody>
      </p:sp>
    </p:spTree>
    <p:extLst>
      <p:ext uri="{BB962C8B-B14F-4D97-AF65-F5344CB8AC3E}">
        <p14:creationId xmlns:p14="http://schemas.microsoft.com/office/powerpoint/2010/main" val="2328369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298B98E-8BBB-481D-A3A5-DEB7C5C4368B}" type="datetimeFigureOut">
              <a:rPr lang="en-IN" smtClean="0"/>
              <a:t>12-07-2018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9D135F5-6D3D-4D8A-BE14-2D3C82EA1FED}" type="slidenum">
              <a:rPr lang="en-IN" smtClean="0"/>
              <a:t>‹#›</a:t>
            </a:fld>
            <a:endParaRPr lang="en-IN"/>
          </a:p>
        </p:txBody>
      </p:sp>
    </p:spTree>
    <p:extLst>
      <p:ext uri="{BB962C8B-B14F-4D97-AF65-F5344CB8AC3E}">
        <p14:creationId xmlns:p14="http://schemas.microsoft.com/office/powerpoint/2010/main" val="4116431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298B98E-8BBB-481D-A3A5-DEB7C5C4368B}" type="datetimeFigureOut">
              <a:rPr lang="en-IN" smtClean="0"/>
              <a:t>12-07-2018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9D135F5-6D3D-4D8A-BE14-2D3C82EA1FED}" type="slidenum">
              <a:rPr lang="en-IN" smtClean="0"/>
              <a:t>‹#›</a:t>
            </a:fld>
            <a:endParaRPr lang="en-IN"/>
          </a:p>
        </p:txBody>
      </p:sp>
    </p:spTree>
    <p:extLst>
      <p:ext uri="{BB962C8B-B14F-4D97-AF65-F5344CB8AC3E}">
        <p14:creationId xmlns:p14="http://schemas.microsoft.com/office/powerpoint/2010/main" val="4204059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298B98E-8BBB-481D-A3A5-DEB7C5C4368B}" type="datetimeFigureOut">
              <a:rPr lang="en-IN" smtClean="0"/>
              <a:t>12-07-2018</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9D135F5-6D3D-4D8A-BE14-2D3C82EA1FED}" type="slidenum">
              <a:rPr lang="en-IN" smtClean="0"/>
              <a:t>‹#›</a:t>
            </a:fld>
            <a:endParaRPr lang="en-IN"/>
          </a:p>
        </p:txBody>
      </p:sp>
    </p:spTree>
    <p:extLst>
      <p:ext uri="{BB962C8B-B14F-4D97-AF65-F5344CB8AC3E}">
        <p14:creationId xmlns:p14="http://schemas.microsoft.com/office/powerpoint/2010/main" val="448563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98B98E-8BBB-481D-A3A5-DEB7C5C4368B}" type="datetimeFigureOut">
              <a:rPr lang="en-IN" smtClean="0"/>
              <a:t>12-07-2018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9D135F5-6D3D-4D8A-BE14-2D3C82EA1FED}" type="slidenum">
              <a:rPr lang="en-IN" smtClean="0"/>
              <a:t>‹#›</a:t>
            </a:fld>
            <a:endParaRPr lang="en-IN"/>
          </a:p>
        </p:txBody>
      </p:sp>
    </p:spTree>
    <p:extLst>
      <p:ext uri="{BB962C8B-B14F-4D97-AF65-F5344CB8AC3E}">
        <p14:creationId xmlns:p14="http://schemas.microsoft.com/office/powerpoint/2010/main" val="3455712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98B98E-8BBB-481D-A3A5-DEB7C5C4368B}" type="datetimeFigureOut">
              <a:rPr lang="en-IN" smtClean="0"/>
              <a:t>12-07-2018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9D135F5-6D3D-4D8A-BE14-2D3C82EA1FED}" type="slidenum">
              <a:rPr lang="en-IN" smtClean="0"/>
              <a:t>‹#›</a:t>
            </a:fld>
            <a:endParaRPr lang="en-IN"/>
          </a:p>
        </p:txBody>
      </p:sp>
    </p:spTree>
    <p:extLst>
      <p:ext uri="{BB962C8B-B14F-4D97-AF65-F5344CB8AC3E}">
        <p14:creationId xmlns:p14="http://schemas.microsoft.com/office/powerpoint/2010/main" val="1339351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98B98E-8BBB-481D-A3A5-DEB7C5C4368B}" type="datetimeFigureOut">
              <a:rPr lang="en-IN" smtClean="0"/>
              <a:t>12-07-2018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9D135F5-6D3D-4D8A-BE14-2D3C82EA1FED}" type="slidenum">
              <a:rPr lang="en-IN" smtClean="0"/>
              <a:t>‹#›</a:t>
            </a:fld>
            <a:endParaRPr lang="en-IN"/>
          </a:p>
        </p:txBody>
      </p:sp>
    </p:spTree>
    <p:extLst>
      <p:ext uri="{BB962C8B-B14F-4D97-AF65-F5344CB8AC3E}">
        <p14:creationId xmlns:p14="http://schemas.microsoft.com/office/powerpoint/2010/main" val="484267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98B98E-8BBB-481D-A3A5-DEB7C5C4368B}" type="datetimeFigureOut">
              <a:rPr lang="en-IN" smtClean="0"/>
              <a:t>12-07-2018</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D135F5-6D3D-4D8A-BE14-2D3C82EA1FED}" type="slidenum">
              <a:rPr lang="en-IN" smtClean="0"/>
              <a:t>‹#›</a:t>
            </a:fld>
            <a:endParaRPr lang="en-IN"/>
          </a:p>
        </p:txBody>
      </p:sp>
    </p:spTree>
    <p:extLst>
      <p:ext uri="{BB962C8B-B14F-4D97-AF65-F5344CB8AC3E}">
        <p14:creationId xmlns:p14="http://schemas.microsoft.com/office/powerpoint/2010/main" val="1247836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ecomputernotes.com/fundamental/what-is-a-database/advantages-and-disadvantages-of-dbm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ecomputernotes.com/fundamental/what-is-a-database/advantages-and-disadvantages-of-dbms" TargetMode="External"/><Relationship Id="rId2" Type="http://schemas.openxmlformats.org/officeDocument/2006/relationships/hyperlink" Target="http://ecomputernotes.com/fundamental/introduction-to-computer/personal-computer"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ecomputernotes.com/fundamental/information-technology/what-do-you-mean-by-data-and-informatio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ecomputernotes.com/fundamental/disk-operating-system/what-is-operating-syste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SOFTWARE CHARACTERISTICS</a:t>
            </a:r>
            <a:endParaRPr lang="en-IN" b="1" dirty="0"/>
          </a:p>
        </p:txBody>
      </p:sp>
      <p:sp>
        <p:nvSpPr>
          <p:cNvPr id="3" name="Content Placeholder 2"/>
          <p:cNvSpPr>
            <a:spLocks noGrp="1"/>
          </p:cNvSpPr>
          <p:nvPr>
            <p:ph idx="1"/>
          </p:nvPr>
        </p:nvSpPr>
        <p:spPr>
          <a:xfrm>
            <a:off x="179512" y="1600200"/>
            <a:ext cx="8712968" cy="4525963"/>
          </a:xfrm>
        </p:spPr>
        <p:txBody>
          <a:bodyPr>
            <a:normAutofit fontScale="92500" lnSpcReduction="10000"/>
          </a:bodyPr>
          <a:lstStyle/>
          <a:p>
            <a:r>
              <a:rPr lang="en-IN" b="1" dirty="0"/>
              <a:t>Different individuals judge software on different basis. This is because they are involved with the software in different ways. For example, users want the software to perform according to their requirements. Similarly, developers involved in designing, coding, and maintenance of the software evaluate the software by looking at its internal characteristics, before delivering it to the user. Software characteristics are classified into six major components.</a:t>
            </a:r>
          </a:p>
        </p:txBody>
      </p:sp>
    </p:spTree>
    <p:extLst>
      <p:ext uri="{BB962C8B-B14F-4D97-AF65-F5344CB8AC3E}">
        <p14:creationId xmlns:p14="http://schemas.microsoft.com/office/powerpoint/2010/main" val="486867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t>Classification of </a:t>
            </a:r>
            <a:r>
              <a:rPr lang="en-IN" b="1" dirty="0" smtClean="0"/>
              <a:t>Software</a:t>
            </a:r>
            <a:endParaRPr lang="en-IN" dirty="0"/>
          </a:p>
        </p:txBody>
      </p:sp>
      <p:sp>
        <p:nvSpPr>
          <p:cNvPr id="3" name="Content Placeholder 2"/>
          <p:cNvSpPr>
            <a:spLocks noGrp="1"/>
          </p:cNvSpPr>
          <p:nvPr>
            <p:ph idx="1"/>
          </p:nvPr>
        </p:nvSpPr>
        <p:spPr/>
        <p:txBody>
          <a:bodyPr>
            <a:normAutofit fontScale="92500" lnSpcReduction="20000"/>
          </a:bodyPr>
          <a:lstStyle/>
          <a:p>
            <a:r>
              <a:rPr lang="en-IN" b="1" dirty="0" smtClean="0"/>
              <a:t>Business </a:t>
            </a:r>
            <a:r>
              <a:rPr lang="en-IN" b="1" dirty="0"/>
              <a:t>software: </a:t>
            </a:r>
            <a:r>
              <a:rPr lang="en-IN" dirty="0"/>
              <a:t>This class of software is widely used in areas where management and control of financial activities is of utmost importance. The fundamental component of a business system comprises payroll, inventory, and accounting software that permit the user to access relevant data from the </a:t>
            </a:r>
            <a:r>
              <a:rPr lang="en-IN" dirty="0">
                <a:hlinkClick r:id="rId2" tooltip="database"/>
              </a:rPr>
              <a:t>database</a:t>
            </a:r>
            <a:r>
              <a:rPr lang="en-IN" dirty="0"/>
              <a:t>. These activities are usually performed with the help of specialized business software that facilitates efficient framework in business operations and in management decisions.</a:t>
            </a:r>
          </a:p>
          <a:p>
            <a:endParaRPr lang="en-IN" dirty="0"/>
          </a:p>
        </p:txBody>
      </p:sp>
    </p:spTree>
    <p:extLst>
      <p:ext uri="{BB962C8B-B14F-4D97-AF65-F5344CB8AC3E}">
        <p14:creationId xmlns:p14="http://schemas.microsoft.com/office/powerpoint/2010/main" val="3240874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t>Classification of </a:t>
            </a:r>
            <a:r>
              <a:rPr lang="en-IN" b="1" dirty="0" smtClean="0"/>
              <a:t>Software</a:t>
            </a:r>
            <a:endParaRPr lang="en-IN" dirty="0"/>
          </a:p>
        </p:txBody>
      </p:sp>
      <p:sp>
        <p:nvSpPr>
          <p:cNvPr id="3" name="Content Placeholder 2"/>
          <p:cNvSpPr>
            <a:spLocks noGrp="1"/>
          </p:cNvSpPr>
          <p:nvPr>
            <p:ph idx="1"/>
          </p:nvPr>
        </p:nvSpPr>
        <p:spPr/>
        <p:txBody>
          <a:bodyPr>
            <a:normAutofit fontScale="92500" lnSpcReduction="10000"/>
          </a:bodyPr>
          <a:lstStyle/>
          <a:p>
            <a:r>
              <a:rPr lang="en-IN" b="1" dirty="0" smtClean="0"/>
              <a:t>Engineering </a:t>
            </a:r>
            <a:r>
              <a:rPr lang="en-IN" b="1" dirty="0"/>
              <a:t>and scientific software: </a:t>
            </a:r>
            <a:r>
              <a:rPr lang="en-IN" dirty="0"/>
              <a:t>This class of software has emerged as a powerful tool in the research and development of next generation technology. Applications such as the study of </a:t>
            </a:r>
            <a:r>
              <a:rPr lang="en-IN" dirty="0" smtClean="0"/>
              <a:t>under-surface </a:t>
            </a:r>
            <a:r>
              <a:rPr lang="en-IN" dirty="0"/>
              <a:t>activities, and programming of an orbital path for space shuttles are heavily dependent on engineering and scientific software. This software is designed to perform precise calculations on complex numerical data that are obtained during real time environment</a:t>
            </a:r>
            <a:r>
              <a:rPr lang="en-IN" dirty="0" smtClean="0"/>
              <a:t>.</a:t>
            </a:r>
            <a:endParaRPr lang="en-IN" dirty="0"/>
          </a:p>
        </p:txBody>
      </p:sp>
    </p:spTree>
    <p:extLst>
      <p:ext uri="{BB962C8B-B14F-4D97-AF65-F5344CB8AC3E}">
        <p14:creationId xmlns:p14="http://schemas.microsoft.com/office/powerpoint/2010/main" val="3240874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t>Classification of </a:t>
            </a:r>
            <a:r>
              <a:rPr lang="en-IN" b="1" dirty="0" smtClean="0"/>
              <a:t>Software</a:t>
            </a:r>
            <a:endParaRPr lang="en-IN" dirty="0"/>
          </a:p>
        </p:txBody>
      </p:sp>
      <p:sp>
        <p:nvSpPr>
          <p:cNvPr id="3" name="Content Placeholder 2"/>
          <p:cNvSpPr>
            <a:spLocks noGrp="1"/>
          </p:cNvSpPr>
          <p:nvPr>
            <p:ph idx="1"/>
          </p:nvPr>
        </p:nvSpPr>
        <p:spPr/>
        <p:txBody>
          <a:bodyPr>
            <a:normAutofit fontScale="85000" lnSpcReduction="20000"/>
          </a:bodyPr>
          <a:lstStyle/>
          <a:p>
            <a:r>
              <a:rPr lang="en-IN" b="1" dirty="0" smtClean="0"/>
              <a:t>Artificial </a:t>
            </a:r>
            <a:r>
              <a:rPr lang="en-IN" b="1" dirty="0"/>
              <a:t>intelligence (AI) software: </a:t>
            </a:r>
            <a:r>
              <a:rPr lang="en-IN" dirty="0"/>
              <a:t>This class of software is used where the problem-solving technique is non-algorithmic in nature. The solutions of such problems are generally non-agreeable to computation or straightforward analysis. Instead, these problems require specific problem-solving strategies that include expert system, pattern recognition, and game-playing techniques. In addition, they involve different kinds of search techniques which include the use of heuristics. The role of artificial intelligence software is to add certain degrees of intelligence to the mechanical hardware in order to get the desired work done in an agile manner</a:t>
            </a:r>
            <a:r>
              <a:rPr lang="en-IN" dirty="0" smtClean="0"/>
              <a:t>.</a:t>
            </a:r>
            <a:endParaRPr lang="en-IN" dirty="0"/>
          </a:p>
        </p:txBody>
      </p:sp>
    </p:spTree>
    <p:extLst>
      <p:ext uri="{BB962C8B-B14F-4D97-AF65-F5344CB8AC3E}">
        <p14:creationId xmlns:p14="http://schemas.microsoft.com/office/powerpoint/2010/main" val="3240874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t>Classification of </a:t>
            </a:r>
            <a:r>
              <a:rPr lang="en-IN" b="1" dirty="0" smtClean="0"/>
              <a:t>Software</a:t>
            </a:r>
            <a:endParaRPr lang="en-IN" dirty="0"/>
          </a:p>
        </p:txBody>
      </p:sp>
      <p:sp>
        <p:nvSpPr>
          <p:cNvPr id="3" name="Content Placeholder 2"/>
          <p:cNvSpPr>
            <a:spLocks noGrp="1"/>
          </p:cNvSpPr>
          <p:nvPr>
            <p:ph idx="1"/>
          </p:nvPr>
        </p:nvSpPr>
        <p:spPr/>
        <p:txBody>
          <a:bodyPr>
            <a:normAutofit fontScale="92500" lnSpcReduction="20000"/>
          </a:bodyPr>
          <a:lstStyle/>
          <a:p>
            <a:r>
              <a:rPr lang="en-IN" b="1" dirty="0" smtClean="0"/>
              <a:t>Web-based </a:t>
            </a:r>
            <a:r>
              <a:rPr lang="en-IN" b="1" dirty="0"/>
              <a:t>software: </a:t>
            </a:r>
            <a:r>
              <a:rPr lang="en-IN" dirty="0"/>
              <a:t>This class of software acts as an interface between the user and the Internet. Data on the Internet is in the form of text, audio, or video format, linked with hyperlinks. Web browser is a software that retrieves web pages from the Internet. The software incorporates executable instructions written in special scripting languages such as CGI or ASP. Apart from providing navigation on the Web, this software also supports additional features that are useful while surfing the Internet</a:t>
            </a:r>
            <a:r>
              <a:rPr lang="en-IN" dirty="0" smtClean="0"/>
              <a:t>.</a:t>
            </a:r>
            <a:endParaRPr lang="en-IN" dirty="0"/>
          </a:p>
        </p:txBody>
      </p:sp>
    </p:spTree>
    <p:extLst>
      <p:ext uri="{BB962C8B-B14F-4D97-AF65-F5344CB8AC3E}">
        <p14:creationId xmlns:p14="http://schemas.microsoft.com/office/powerpoint/2010/main" val="3240874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t>Classification of </a:t>
            </a:r>
            <a:r>
              <a:rPr lang="en-IN" b="1" dirty="0" smtClean="0"/>
              <a:t>Software</a:t>
            </a:r>
            <a:endParaRPr lang="en-IN" dirty="0"/>
          </a:p>
        </p:txBody>
      </p:sp>
      <p:sp>
        <p:nvSpPr>
          <p:cNvPr id="3" name="Content Placeholder 2"/>
          <p:cNvSpPr>
            <a:spLocks noGrp="1"/>
          </p:cNvSpPr>
          <p:nvPr>
            <p:ph idx="1"/>
          </p:nvPr>
        </p:nvSpPr>
        <p:spPr/>
        <p:txBody>
          <a:bodyPr>
            <a:normAutofit fontScale="92500" lnSpcReduction="20000"/>
          </a:bodyPr>
          <a:lstStyle/>
          <a:p>
            <a:r>
              <a:rPr lang="en-IN" b="1" dirty="0" smtClean="0"/>
              <a:t>Personal </a:t>
            </a:r>
            <a:r>
              <a:rPr lang="en-IN" b="1" dirty="0"/>
              <a:t>computer (PC) software: </a:t>
            </a:r>
            <a:r>
              <a:rPr lang="en-IN" dirty="0"/>
              <a:t>This class of software is used for both official and personal use. </a:t>
            </a:r>
            <a:r>
              <a:rPr lang="en-IN" dirty="0" smtClean="0">
                <a:hlinkClick r:id="rId2" tooltip="personal computer, Personal Computer"/>
              </a:rPr>
              <a:t>The personal </a:t>
            </a:r>
            <a:r>
              <a:rPr lang="en-IN" dirty="0">
                <a:hlinkClick r:id="rId2" tooltip="personal computer, Personal Computer"/>
              </a:rPr>
              <a:t>computer</a:t>
            </a:r>
            <a:r>
              <a:rPr lang="en-IN" dirty="0"/>
              <a:t> software market has grown over in the last two decades from normal text editor to word processor and from simple paintbrush to advanced image-editing software. This software is used predominantly in almost every field, whether it is </a:t>
            </a:r>
            <a:r>
              <a:rPr lang="en-IN" dirty="0">
                <a:hlinkClick r:id="rId3" tooltip="database management system"/>
              </a:rPr>
              <a:t>database management system</a:t>
            </a:r>
            <a:r>
              <a:rPr lang="en-IN" dirty="0"/>
              <a:t>, financial accounting package, or multimedia-based software. It has emerged as a versatile tool for routine applications.</a:t>
            </a:r>
          </a:p>
          <a:p>
            <a:endParaRPr lang="en-IN" dirty="0"/>
          </a:p>
        </p:txBody>
      </p:sp>
    </p:spTree>
    <p:extLst>
      <p:ext uri="{BB962C8B-B14F-4D97-AF65-F5344CB8AC3E}">
        <p14:creationId xmlns:p14="http://schemas.microsoft.com/office/powerpoint/2010/main" val="3240874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Changing Nature of Software</a:t>
            </a:r>
            <a:endParaRPr lang="en-IN" dirty="0"/>
          </a:p>
        </p:txBody>
      </p:sp>
      <p:sp>
        <p:nvSpPr>
          <p:cNvPr id="3" name="Content Placeholder 2"/>
          <p:cNvSpPr>
            <a:spLocks noGrp="1"/>
          </p:cNvSpPr>
          <p:nvPr>
            <p:ph idx="1"/>
          </p:nvPr>
        </p:nvSpPr>
        <p:spPr/>
        <p:txBody>
          <a:bodyPr>
            <a:normAutofit/>
          </a:bodyPr>
          <a:lstStyle/>
          <a:p>
            <a:r>
              <a:rPr lang="en-IN" dirty="0" smtClean="0"/>
              <a:t>The </a:t>
            </a:r>
            <a:r>
              <a:rPr lang="en-IN" dirty="0"/>
              <a:t>software world is rapidly moving towards accepting open source and away from treating it as a foster child. </a:t>
            </a:r>
            <a:endParaRPr lang="en-IN" dirty="0" smtClean="0"/>
          </a:p>
          <a:p>
            <a:endParaRPr lang="en-IN" dirty="0" smtClean="0"/>
          </a:p>
          <a:p>
            <a:r>
              <a:rPr lang="en-IN" dirty="0" smtClean="0"/>
              <a:t>There </a:t>
            </a:r>
            <a:r>
              <a:rPr lang="en-IN" dirty="0"/>
              <a:t>are reasons why Open Source is slowly taking over and there is a lot we can learn from it.</a:t>
            </a:r>
          </a:p>
        </p:txBody>
      </p:sp>
    </p:spTree>
    <p:extLst>
      <p:ext uri="{BB962C8B-B14F-4D97-AF65-F5344CB8AC3E}">
        <p14:creationId xmlns:p14="http://schemas.microsoft.com/office/powerpoint/2010/main" val="17487125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Changing Nature of Software</a:t>
            </a:r>
            <a:endParaRPr lang="en-IN" dirty="0"/>
          </a:p>
        </p:txBody>
      </p:sp>
      <p:sp>
        <p:nvSpPr>
          <p:cNvPr id="3" name="Content Placeholder 2"/>
          <p:cNvSpPr>
            <a:spLocks noGrp="1"/>
          </p:cNvSpPr>
          <p:nvPr>
            <p:ph idx="1"/>
          </p:nvPr>
        </p:nvSpPr>
        <p:spPr>
          <a:xfrm>
            <a:off x="457200" y="1412776"/>
            <a:ext cx="8229600" cy="5256584"/>
          </a:xfrm>
        </p:spPr>
        <p:txBody>
          <a:bodyPr>
            <a:normAutofit/>
          </a:bodyPr>
          <a:lstStyle/>
          <a:p>
            <a:r>
              <a:rPr lang="en-IN" b="1" dirty="0"/>
              <a:t>Why Open Source</a:t>
            </a:r>
            <a:r>
              <a:rPr lang="en-IN" b="1" dirty="0" smtClean="0"/>
              <a:t>:</a:t>
            </a:r>
          </a:p>
          <a:p>
            <a:endParaRPr lang="en-IN" b="1" dirty="0"/>
          </a:p>
          <a:p>
            <a:pPr lvl="1"/>
            <a:r>
              <a:rPr lang="en-IN" dirty="0"/>
              <a:t>Open Source allows anyone to add in features they think are needed – there is a decision by the owner but the owner doesn’t drive everything. It is inherently by its nature always in front of the customer (you and me). </a:t>
            </a:r>
            <a:endParaRPr lang="en-IN" dirty="0" smtClean="0"/>
          </a:p>
          <a:p>
            <a:pPr lvl="1"/>
            <a:r>
              <a:rPr lang="en-IN" dirty="0" smtClean="0"/>
              <a:t>Open </a:t>
            </a:r>
            <a:r>
              <a:rPr lang="en-IN" dirty="0"/>
              <a:t>Source uses the Internet as its own, flexible, very infinite and very personalized office space. This office space is also responsible of Open Source being so productive. </a:t>
            </a:r>
          </a:p>
        </p:txBody>
      </p:sp>
    </p:spTree>
    <p:extLst>
      <p:ext uri="{BB962C8B-B14F-4D97-AF65-F5344CB8AC3E}">
        <p14:creationId xmlns:p14="http://schemas.microsoft.com/office/powerpoint/2010/main" val="6758430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Changing Nature of Software</a:t>
            </a:r>
            <a:endParaRPr lang="en-IN" dirty="0"/>
          </a:p>
        </p:txBody>
      </p:sp>
      <p:sp>
        <p:nvSpPr>
          <p:cNvPr id="3" name="Content Placeholder 2"/>
          <p:cNvSpPr>
            <a:spLocks noGrp="1"/>
          </p:cNvSpPr>
          <p:nvPr>
            <p:ph idx="1"/>
          </p:nvPr>
        </p:nvSpPr>
        <p:spPr>
          <a:xfrm>
            <a:off x="457200" y="1412776"/>
            <a:ext cx="8229600" cy="5256584"/>
          </a:xfrm>
        </p:spPr>
        <p:txBody>
          <a:bodyPr>
            <a:normAutofit/>
          </a:bodyPr>
          <a:lstStyle/>
          <a:p>
            <a:r>
              <a:rPr lang="en-IN" b="1" dirty="0"/>
              <a:t>Why Open Source is successful</a:t>
            </a:r>
            <a:r>
              <a:rPr lang="en-IN" b="1" dirty="0" smtClean="0"/>
              <a:t>:</a:t>
            </a:r>
          </a:p>
          <a:p>
            <a:endParaRPr lang="en-IN" b="1" dirty="0"/>
          </a:p>
          <a:p>
            <a:pPr lvl="1"/>
            <a:r>
              <a:rPr lang="en-IN" dirty="0"/>
              <a:t>In general it is widely accepted fact that if you love your job you will do your best and the results will be great. That is what Open Source is all about. People who want to join the community, join and help. There is no monetary rewards but people work and contribute because they like and love to.</a:t>
            </a:r>
            <a:endParaRPr lang="en-IN" b="1" dirty="0"/>
          </a:p>
          <a:p>
            <a:pPr marL="457200" lvl="1" indent="0">
              <a:buNone/>
            </a:pPr>
            <a:endParaRPr lang="en-IN" dirty="0"/>
          </a:p>
        </p:txBody>
      </p:sp>
    </p:spTree>
    <p:extLst>
      <p:ext uri="{BB962C8B-B14F-4D97-AF65-F5344CB8AC3E}">
        <p14:creationId xmlns:p14="http://schemas.microsoft.com/office/powerpoint/2010/main" val="21691784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Changing Nature of Software</a:t>
            </a:r>
            <a:endParaRPr lang="en-IN" dirty="0"/>
          </a:p>
        </p:txBody>
      </p:sp>
      <p:sp>
        <p:nvSpPr>
          <p:cNvPr id="3" name="Content Placeholder 2"/>
          <p:cNvSpPr>
            <a:spLocks noGrp="1"/>
          </p:cNvSpPr>
          <p:nvPr>
            <p:ph idx="1"/>
          </p:nvPr>
        </p:nvSpPr>
        <p:spPr>
          <a:xfrm>
            <a:off x="457200" y="1412776"/>
            <a:ext cx="8229600" cy="5256584"/>
          </a:xfrm>
        </p:spPr>
        <p:txBody>
          <a:bodyPr>
            <a:normAutofit/>
          </a:bodyPr>
          <a:lstStyle/>
          <a:p>
            <a:r>
              <a:rPr lang="en-IN" b="1" dirty="0"/>
              <a:t>Why Open Source is successful</a:t>
            </a:r>
            <a:r>
              <a:rPr lang="en-IN" b="1" dirty="0" smtClean="0"/>
              <a:t>:</a:t>
            </a:r>
          </a:p>
          <a:p>
            <a:endParaRPr lang="en-IN" b="1" dirty="0"/>
          </a:p>
          <a:p>
            <a:pPr lvl="1"/>
            <a:r>
              <a:rPr lang="en-IN" dirty="0" smtClean="0"/>
              <a:t>Open </a:t>
            </a:r>
            <a:r>
              <a:rPr lang="en-IN" dirty="0"/>
              <a:t>Source employs the whole population of Software Developers to work on the projects they like. And thus by its nature it has the best of the talent and the most motivated people working on it. The results are amazing</a:t>
            </a:r>
            <a:r>
              <a:rPr lang="en-IN" dirty="0" smtClean="0"/>
              <a:t>.</a:t>
            </a:r>
          </a:p>
          <a:p>
            <a:pPr lvl="1"/>
            <a:endParaRPr lang="en-IN" dirty="0"/>
          </a:p>
        </p:txBody>
      </p:sp>
    </p:spTree>
    <p:extLst>
      <p:ext uri="{BB962C8B-B14F-4D97-AF65-F5344CB8AC3E}">
        <p14:creationId xmlns:p14="http://schemas.microsoft.com/office/powerpoint/2010/main" val="1864222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Changing Nature of Software</a:t>
            </a:r>
          </a:p>
        </p:txBody>
      </p:sp>
      <p:sp>
        <p:nvSpPr>
          <p:cNvPr id="3" name="Content Placeholder 2"/>
          <p:cNvSpPr>
            <a:spLocks noGrp="1"/>
          </p:cNvSpPr>
          <p:nvPr>
            <p:ph idx="1"/>
          </p:nvPr>
        </p:nvSpPr>
        <p:spPr/>
        <p:txBody>
          <a:bodyPr>
            <a:normAutofit lnSpcReduction="10000"/>
          </a:bodyPr>
          <a:lstStyle/>
          <a:p>
            <a:r>
              <a:rPr lang="en-IN" b="1" dirty="0" smtClean="0"/>
              <a:t>Agile:</a:t>
            </a:r>
            <a:endParaRPr lang="en-IN" dirty="0" smtClean="0"/>
          </a:p>
          <a:p>
            <a:pPr lvl="1"/>
            <a:r>
              <a:rPr lang="en-IN" dirty="0" smtClean="0"/>
              <a:t>Agile </a:t>
            </a:r>
            <a:r>
              <a:rPr lang="en-IN" dirty="0"/>
              <a:t>methodology is the NEW way of software development. It is different from the traditional waterfall method in that it asks to take your product to the customers ASAP in a Minimal Viable Product (MVP). It also suggests that the people (Software Developers) know what is good for the software and they can choose what they need to work on. It also says that everyone can provide feedbacks to the backlog – the list of things that needs to be built. </a:t>
            </a:r>
          </a:p>
        </p:txBody>
      </p:sp>
    </p:spTree>
    <p:extLst>
      <p:ext uri="{BB962C8B-B14F-4D97-AF65-F5344CB8AC3E}">
        <p14:creationId xmlns:p14="http://schemas.microsoft.com/office/powerpoint/2010/main" val="2810675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Software Characteristics</a:t>
            </a:r>
            <a:endParaRPr lang="en-IN" dirty="0"/>
          </a:p>
        </p:txBody>
      </p:sp>
      <p:sp>
        <p:nvSpPr>
          <p:cNvPr id="3" name="Content Placeholder 2"/>
          <p:cNvSpPr>
            <a:spLocks noGrp="1"/>
          </p:cNvSpPr>
          <p:nvPr>
            <p:ph idx="1"/>
          </p:nvPr>
        </p:nvSpPr>
        <p:spPr>
          <a:xfrm>
            <a:off x="457200" y="1600200"/>
            <a:ext cx="8229600" cy="4997152"/>
          </a:xfrm>
        </p:spPr>
        <p:txBody>
          <a:bodyPr>
            <a:normAutofit/>
          </a:bodyPr>
          <a:lstStyle/>
          <a:p>
            <a:r>
              <a:rPr lang="en-IN" b="1" dirty="0" smtClean="0"/>
              <a:t>Functionality</a:t>
            </a:r>
          </a:p>
          <a:p>
            <a:pPr lvl="1"/>
            <a:r>
              <a:rPr lang="en-IN" dirty="0"/>
              <a:t>Refers to the degree of performance of the software against its intended purpose</a:t>
            </a:r>
            <a:r>
              <a:rPr lang="en-IN" dirty="0" smtClean="0"/>
              <a:t>.</a:t>
            </a:r>
          </a:p>
          <a:p>
            <a:r>
              <a:rPr lang="en-IN" b="1" dirty="0" smtClean="0"/>
              <a:t>Reliability</a:t>
            </a:r>
          </a:p>
          <a:p>
            <a:pPr lvl="1"/>
            <a:r>
              <a:rPr lang="en-IN" dirty="0"/>
              <a:t>Refers to the ability of the software to provide desired functionality under the given conditions</a:t>
            </a:r>
            <a:r>
              <a:rPr lang="en-IN" dirty="0" smtClean="0"/>
              <a:t>.</a:t>
            </a:r>
          </a:p>
          <a:p>
            <a:r>
              <a:rPr lang="en-IN" b="1" dirty="0" smtClean="0"/>
              <a:t>Usability</a:t>
            </a:r>
          </a:p>
          <a:p>
            <a:pPr lvl="1"/>
            <a:r>
              <a:rPr lang="en-IN" dirty="0"/>
              <a:t>Refers to the extent to which the software can be used with ease.</a:t>
            </a:r>
          </a:p>
        </p:txBody>
      </p:sp>
    </p:spTree>
    <p:extLst>
      <p:ext uri="{BB962C8B-B14F-4D97-AF65-F5344CB8AC3E}">
        <p14:creationId xmlns:p14="http://schemas.microsoft.com/office/powerpoint/2010/main" val="23838071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Software Engineering</a:t>
            </a:r>
            <a:br>
              <a:rPr lang="en-IN" b="1" dirty="0" smtClean="0"/>
            </a:br>
            <a:r>
              <a:rPr lang="en-IN" sz="3600" dirty="0" smtClean="0"/>
              <a:t>A </a:t>
            </a:r>
            <a:r>
              <a:rPr lang="en-IN" sz="3600" dirty="0"/>
              <a:t>Layered Technology</a:t>
            </a:r>
            <a:endParaRPr lang="en-IN"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63824" y="1484784"/>
            <a:ext cx="5700464" cy="5041348"/>
          </a:xfrm>
        </p:spPr>
      </p:pic>
    </p:spTree>
    <p:extLst>
      <p:ext uri="{BB962C8B-B14F-4D97-AF65-F5344CB8AC3E}">
        <p14:creationId xmlns:p14="http://schemas.microsoft.com/office/powerpoint/2010/main" val="21555827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A quality Process</a:t>
            </a:r>
            <a:endParaRPr lang="en-IN" dirty="0"/>
          </a:p>
        </p:txBody>
      </p:sp>
      <p:sp>
        <p:nvSpPr>
          <p:cNvPr id="3" name="Content Placeholder 2"/>
          <p:cNvSpPr>
            <a:spLocks noGrp="1"/>
          </p:cNvSpPr>
          <p:nvPr>
            <p:ph idx="1"/>
          </p:nvPr>
        </p:nvSpPr>
        <p:spPr/>
        <p:txBody>
          <a:bodyPr>
            <a:normAutofit/>
          </a:bodyPr>
          <a:lstStyle/>
          <a:p>
            <a:r>
              <a:rPr lang="en-IN" dirty="0"/>
              <a:t>Any engineering approach must rest on an </a:t>
            </a:r>
            <a:r>
              <a:rPr lang="en-IN" dirty="0" smtClean="0"/>
              <a:t>quality</a:t>
            </a:r>
          </a:p>
          <a:p>
            <a:endParaRPr lang="en-IN" dirty="0"/>
          </a:p>
          <a:p>
            <a:r>
              <a:rPr lang="en-IN" dirty="0"/>
              <a:t>The "Bed Rock" that supports software Engineering is </a:t>
            </a:r>
            <a:r>
              <a:rPr lang="en-IN" u="sng" dirty="0"/>
              <a:t>Quality </a:t>
            </a:r>
            <a:r>
              <a:rPr lang="en-IN" u="sng" dirty="0" smtClean="0"/>
              <a:t>Focus</a:t>
            </a:r>
            <a:endParaRPr lang="en-IN" dirty="0"/>
          </a:p>
        </p:txBody>
      </p:sp>
    </p:spTree>
    <p:extLst>
      <p:ext uri="{BB962C8B-B14F-4D97-AF65-F5344CB8AC3E}">
        <p14:creationId xmlns:p14="http://schemas.microsoft.com/office/powerpoint/2010/main" val="30635658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Process</a:t>
            </a:r>
            <a:endParaRPr lang="en-IN" dirty="0"/>
          </a:p>
        </p:txBody>
      </p:sp>
      <p:sp>
        <p:nvSpPr>
          <p:cNvPr id="3" name="Content Placeholder 2"/>
          <p:cNvSpPr>
            <a:spLocks noGrp="1"/>
          </p:cNvSpPr>
          <p:nvPr>
            <p:ph idx="1"/>
          </p:nvPr>
        </p:nvSpPr>
        <p:spPr/>
        <p:txBody>
          <a:bodyPr>
            <a:normAutofit fontScale="92500" lnSpcReduction="10000"/>
          </a:bodyPr>
          <a:lstStyle/>
          <a:p>
            <a:r>
              <a:rPr lang="en-IN" dirty="0"/>
              <a:t>Foundation for SE is the Process Layer</a:t>
            </a:r>
          </a:p>
          <a:p>
            <a:endParaRPr lang="en-IN" dirty="0" smtClean="0"/>
          </a:p>
          <a:p>
            <a:endParaRPr lang="en-IN" dirty="0"/>
          </a:p>
          <a:p>
            <a:r>
              <a:rPr lang="en-IN" dirty="0" smtClean="0"/>
              <a:t>SE </a:t>
            </a:r>
            <a:r>
              <a:rPr lang="en-IN" dirty="0"/>
              <a:t>process is the </a:t>
            </a:r>
            <a:r>
              <a:rPr lang="en-IN" u="sng" dirty="0"/>
              <a:t>GLUE</a:t>
            </a:r>
            <a:r>
              <a:rPr lang="en-IN" dirty="0"/>
              <a:t> that holds all the technology layers together and enables the timely development of computer software.</a:t>
            </a:r>
          </a:p>
          <a:p>
            <a:endParaRPr lang="en-IN" dirty="0" smtClean="0"/>
          </a:p>
          <a:p>
            <a:r>
              <a:rPr lang="en-IN" dirty="0" smtClean="0"/>
              <a:t>It </a:t>
            </a:r>
            <a:r>
              <a:rPr lang="en-IN" dirty="0"/>
              <a:t>forms the base for management control of software project.</a:t>
            </a:r>
          </a:p>
        </p:txBody>
      </p:sp>
    </p:spTree>
    <p:extLst>
      <p:ext uri="{BB962C8B-B14F-4D97-AF65-F5344CB8AC3E}">
        <p14:creationId xmlns:p14="http://schemas.microsoft.com/office/powerpoint/2010/main" val="8659579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Methods</a:t>
            </a:r>
            <a:endParaRPr lang="en-IN" dirty="0"/>
          </a:p>
        </p:txBody>
      </p:sp>
      <p:sp>
        <p:nvSpPr>
          <p:cNvPr id="3" name="Content Placeholder 2"/>
          <p:cNvSpPr>
            <a:spLocks noGrp="1"/>
          </p:cNvSpPr>
          <p:nvPr>
            <p:ph idx="1"/>
          </p:nvPr>
        </p:nvSpPr>
        <p:spPr/>
        <p:txBody>
          <a:bodyPr>
            <a:normAutofit/>
          </a:bodyPr>
          <a:lstStyle/>
          <a:p>
            <a:r>
              <a:rPr lang="en-IN" dirty="0"/>
              <a:t>SE methods provide the "Technical Questions" for building </a:t>
            </a:r>
            <a:r>
              <a:rPr lang="en-IN" dirty="0" smtClean="0"/>
              <a:t>Software</a:t>
            </a:r>
          </a:p>
          <a:p>
            <a:endParaRPr lang="en-IN" dirty="0"/>
          </a:p>
          <a:p>
            <a:r>
              <a:rPr lang="en-IN" dirty="0"/>
              <a:t>Methods contain a broad array of tasks that include communication requirement analysis, design </a:t>
            </a:r>
            <a:r>
              <a:rPr lang="en-IN" dirty="0" smtClean="0"/>
              <a:t>modelling, </a:t>
            </a:r>
            <a:r>
              <a:rPr lang="en-IN" dirty="0"/>
              <a:t>program construction testing and </a:t>
            </a:r>
            <a:r>
              <a:rPr lang="en-IN" dirty="0" smtClean="0"/>
              <a:t>support</a:t>
            </a:r>
            <a:endParaRPr lang="en-IN" dirty="0"/>
          </a:p>
        </p:txBody>
      </p:sp>
    </p:spTree>
    <p:extLst>
      <p:ext uri="{BB962C8B-B14F-4D97-AF65-F5344CB8AC3E}">
        <p14:creationId xmlns:p14="http://schemas.microsoft.com/office/powerpoint/2010/main" val="8546788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Tools</a:t>
            </a:r>
            <a:endParaRPr lang="en-IN" dirty="0"/>
          </a:p>
        </p:txBody>
      </p:sp>
      <p:sp>
        <p:nvSpPr>
          <p:cNvPr id="3" name="Content Placeholder 2"/>
          <p:cNvSpPr>
            <a:spLocks noGrp="1"/>
          </p:cNvSpPr>
          <p:nvPr>
            <p:ph idx="1"/>
          </p:nvPr>
        </p:nvSpPr>
        <p:spPr/>
        <p:txBody>
          <a:bodyPr>
            <a:normAutofit/>
          </a:bodyPr>
          <a:lstStyle/>
          <a:p>
            <a:r>
              <a:rPr lang="en-IN" dirty="0"/>
              <a:t>SE tools provide automated or semi-automated support for the "Process" and the "</a:t>
            </a:r>
            <a:r>
              <a:rPr lang="en-IN" dirty="0" smtClean="0"/>
              <a:t>Methods“</a:t>
            </a:r>
          </a:p>
          <a:p>
            <a:endParaRPr lang="en-IN" dirty="0"/>
          </a:p>
          <a:p>
            <a:r>
              <a:rPr lang="en-IN" dirty="0"/>
              <a:t>Tools are </a:t>
            </a:r>
            <a:r>
              <a:rPr lang="en-IN" u="sng" dirty="0"/>
              <a:t>integrated</a:t>
            </a:r>
            <a:r>
              <a:rPr lang="en-IN" dirty="0"/>
              <a:t> so that information created by one tool can be used by </a:t>
            </a:r>
            <a:r>
              <a:rPr lang="en-IN" dirty="0" smtClean="0"/>
              <a:t>another</a:t>
            </a:r>
            <a:endParaRPr lang="en-IN" dirty="0"/>
          </a:p>
        </p:txBody>
      </p:sp>
    </p:spTree>
    <p:extLst>
      <p:ext uri="{BB962C8B-B14F-4D97-AF65-F5344CB8AC3E}">
        <p14:creationId xmlns:p14="http://schemas.microsoft.com/office/powerpoint/2010/main" val="31735479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SOFTWARE PROCESS MODELS</a:t>
            </a:r>
          </a:p>
        </p:txBody>
      </p:sp>
      <p:sp>
        <p:nvSpPr>
          <p:cNvPr id="3" name="Content Placeholder 2"/>
          <p:cNvSpPr>
            <a:spLocks noGrp="1"/>
          </p:cNvSpPr>
          <p:nvPr>
            <p:ph idx="1"/>
          </p:nvPr>
        </p:nvSpPr>
        <p:spPr>
          <a:xfrm>
            <a:off x="179512" y="1268760"/>
            <a:ext cx="8686800" cy="5328592"/>
          </a:xfrm>
        </p:spPr>
        <p:txBody>
          <a:bodyPr>
            <a:normAutofit/>
          </a:bodyPr>
          <a:lstStyle/>
          <a:p>
            <a:r>
              <a:rPr lang="en-IN" dirty="0"/>
              <a:t>To solve actual problems in an industry setting, a software engineer or a team of engineers must incorporate a development strategy that encompasses the process, </a:t>
            </a:r>
            <a:r>
              <a:rPr lang="en-IN" dirty="0" smtClean="0"/>
              <a:t>methods and </a:t>
            </a:r>
            <a:r>
              <a:rPr lang="en-IN" dirty="0"/>
              <a:t>tools layers</a:t>
            </a:r>
            <a:r>
              <a:rPr lang="en-IN" dirty="0" smtClean="0"/>
              <a:t>.</a:t>
            </a:r>
          </a:p>
          <a:p>
            <a:pPr lvl="1"/>
            <a:r>
              <a:rPr lang="en-IN" dirty="0" smtClean="0"/>
              <a:t>Linear </a:t>
            </a:r>
            <a:r>
              <a:rPr lang="en-IN" dirty="0"/>
              <a:t>Sequential </a:t>
            </a:r>
            <a:r>
              <a:rPr lang="en-IN" dirty="0" smtClean="0"/>
              <a:t>Model</a:t>
            </a:r>
          </a:p>
          <a:p>
            <a:pPr lvl="1"/>
            <a:r>
              <a:rPr lang="en-IN" dirty="0" smtClean="0"/>
              <a:t>Prototype Model</a:t>
            </a:r>
          </a:p>
          <a:p>
            <a:pPr lvl="1"/>
            <a:r>
              <a:rPr lang="en-IN" dirty="0" smtClean="0"/>
              <a:t>RAD model</a:t>
            </a:r>
          </a:p>
          <a:p>
            <a:pPr lvl="1"/>
            <a:r>
              <a:rPr lang="en-IN" dirty="0" smtClean="0"/>
              <a:t>Incremental Model</a:t>
            </a:r>
          </a:p>
          <a:p>
            <a:pPr lvl="1"/>
            <a:r>
              <a:rPr lang="en-IN" dirty="0" smtClean="0"/>
              <a:t>Spiral Model</a:t>
            </a:r>
            <a:endParaRPr lang="en-IN" dirty="0"/>
          </a:p>
        </p:txBody>
      </p:sp>
    </p:spTree>
    <p:extLst>
      <p:ext uri="{BB962C8B-B14F-4D97-AF65-F5344CB8AC3E}">
        <p14:creationId xmlns:p14="http://schemas.microsoft.com/office/powerpoint/2010/main" val="41692436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SOFTWARE PROCESS </a:t>
            </a:r>
            <a:r>
              <a:rPr lang="en-IN" b="1" dirty="0" smtClean="0"/>
              <a:t>FRAMEWORK</a:t>
            </a:r>
            <a:endParaRPr lang="en-IN" b="1" dirty="0"/>
          </a:p>
        </p:txBody>
      </p:sp>
      <p:sp>
        <p:nvSpPr>
          <p:cNvPr id="3" name="Content Placeholder 2"/>
          <p:cNvSpPr>
            <a:spLocks noGrp="1"/>
          </p:cNvSpPr>
          <p:nvPr>
            <p:ph idx="1"/>
          </p:nvPr>
        </p:nvSpPr>
        <p:spPr>
          <a:xfrm>
            <a:off x="179512" y="1268760"/>
            <a:ext cx="8686800" cy="5328592"/>
          </a:xfrm>
        </p:spPr>
        <p:txBody>
          <a:bodyPr>
            <a:normAutofit lnSpcReduction="10000"/>
          </a:bodyPr>
          <a:lstStyle/>
          <a:p>
            <a:r>
              <a:rPr lang="en-IN" dirty="0"/>
              <a:t>The process of framework defines a small set of activities that are applicable to all types of </a:t>
            </a:r>
            <a:r>
              <a:rPr lang="en-IN" dirty="0" smtClean="0"/>
              <a:t>projects</a:t>
            </a:r>
          </a:p>
          <a:p>
            <a:endParaRPr lang="en-IN" dirty="0"/>
          </a:p>
          <a:p>
            <a:r>
              <a:rPr lang="en-IN" dirty="0"/>
              <a:t>The software process framework is a collection of task </a:t>
            </a:r>
            <a:r>
              <a:rPr lang="en-IN" dirty="0" smtClean="0"/>
              <a:t>sets</a:t>
            </a:r>
          </a:p>
          <a:p>
            <a:endParaRPr lang="en-IN" dirty="0"/>
          </a:p>
          <a:p>
            <a:r>
              <a:rPr lang="en-IN" dirty="0"/>
              <a:t>Task sets consist of a collection of small work tasks, project milestones, work productivity and software quality assurance </a:t>
            </a:r>
            <a:r>
              <a:rPr lang="en-IN" dirty="0" smtClean="0"/>
              <a:t>points</a:t>
            </a:r>
            <a:endParaRPr lang="en-IN" dirty="0"/>
          </a:p>
          <a:p>
            <a:endParaRPr lang="en-IN" dirty="0"/>
          </a:p>
        </p:txBody>
      </p:sp>
    </p:spTree>
    <p:extLst>
      <p:ext uri="{BB962C8B-B14F-4D97-AF65-F5344CB8AC3E}">
        <p14:creationId xmlns:p14="http://schemas.microsoft.com/office/powerpoint/2010/main" val="28608655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normAutofit fontScale="90000"/>
          </a:bodyPr>
          <a:lstStyle/>
          <a:p>
            <a:r>
              <a:rPr lang="en-IN" b="1" dirty="0"/>
              <a:t>SOFTWARE PROCESS </a:t>
            </a:r>
            <a:r>
              <a:rPr lang="en-IN" b="1" dirty="0" smtClean="0"/>
              <a:t>FRAMEWORK</a:t>
            </a:r>
            <a:br>
              <a:rPr lang="en-IN" b="1" dirty="0" smtClean="0"/>
            </a:br>
            <a:r>
              <a:rPr lang="en-IN" dirty="0"/>
              <a:t>Umbrella activities</a:t>
            </a:r>
            <a:br>
              <a:rPr lang="en-IN" dirty="0"/>
            </a:br>
            <a:endParaRPr lang="en-IN" b="1" dirty="0"/>
          </a:p>
        </p:txBody>
      </p:sp>
      <p:sp>
        <p:nvSpPr>
          <p:cNvPr id="3" name="Content Placeholder 2"/>
          <p:cNvSpPr>
            <a:spLocks noGrp="1"/>
          </p:cNvSpPr>
          <p:nvPr>
            <p:ph idx="1"/>
          </p:nvPr>
        </p:nvSpPr>
        <p:spPr>
          <a:xfrm>
            <a:off x="179512" y="1628800"/>
            <a:ext cx="8686800" cy="4968552"/>
          </a:xfrm>
        </p:spPr>
        <p:txBody>
          <a:bodyPr>
            <a:normAutofit/>
          </a:bodyPr>
          <a:lstStyle/>
          <a:p>
            <a:r>
              <a:rPr lang="en-IN" b="1" dirty="0"/>
              <a:t>Software project tracking and </a:t>
            </a:r>
            <a:r>
              <a:rPr lang="en-IN" b="1" dirty="0" smtClean="0"/>
              <a:t>control</a:t>
            </a:r>
          </a:p>
          <a:p>
            <a:pPr lvl="1"/>
            <a:endParaRPr lang="en-IN" dirty="0" smtClean="0"/>
          </a:p>
          <a:p>
            <a:pPr lvl="1"/>
            <a:r>
              <a:rPr lang="en-IN" dirty="0" smtClean="0"/>
              <a:t>In </a:t>
            </a:r>
            <a:r>
              <a:rPr lang="en-IN" dirty="0"/>
              <a:t>this activity, the developing team accesses project plan and compares it with the predefined schedule.</a:t>
            </a:r>
          </a:p>
          <a:p>
            <a:pPr lvl="1"/>
            <a:endParaRPr lang="en-IN" dirty="0" smtClean="0"/>
          </a:p>
          <a:p>
            <a:pPr lvl="1"/>
            <a:r>
              <a:rPr lang="en-IN" dirty="0" smtClean="0"/>
              <a:t>If </a:t>
            </a:r>
            <a:r>
              <a:rPr lang="en-IN" dirty="0"/>
              <a:t>these project plans do not match with the predefined schedule, then the required actions are taken to maintain the schedule</a:t>
            </a:r>
            <a:r>
              <a:rPr lang="en-IN" dirty="0" smtClean="0"/>
              <a:t>.</a:t>
            </a:r>
            <a:endParaRPr lang="en-IN" dirty="0"/>
          </a:p>
        </p:txBody>
      </p:sp>
    </p:spTree>
    <p:extLst>
      <p:ext uri="{BB962C8B-B14F-4D97-AF65-F5344CB8AC3E}">
        <p14:creationId xmlns:p14="http://schemas.microsoft.com/office/powerpoint/2010/main" val="29561818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normAutofit fontScale="90000"/>
          </a:bodyPr>
          <a:lstStyle/>
          <a:p>
            <a:r>
              <a:rPr lang="en-IN" b="1" dirty="0"/>
              <a:t>SOFTWARE PROCESS </a:t>
            </a:r>
            <a:r>
              <a:rPr lang="en-IN" b="1" dirty="0" smtClean="0"/>
              <a:t>FRAMEWORK</a:t>
            </a:r>
            <a:br>
              <a:rPr lang="en-IN" b="1" dirty="0" smtClean="0"/>
            </a:br>
            <a:r>
              <a:rPr lang="en-IN" dirty="0"/>
              <a:t>Umbrella activities</a:t>
            </a:r>
            <a:br>
              <a:rPr lang="en-IN" dirty="0"/>
            </a:br>
            <a:endParaRPr lang="en-IN" b="1" dirty="0"/>
          </a:p>
        </p:txBody>
      </p:sp>
      <p:sp>
        <p:nvSpPr>
          <p:cNvPr id="3" name="Content Placeholder 2"/>
          <p:cNvSpPr>
            <a:spLocks noGrp="1"/>
          </p:cNvSpPr>
          <p:nvPr>
            <p:ph idx="1"/>
          </p:nvPr>
        </p:nvSpPr>
        <p:spPr>
          <a:xfrm>
            <a:off x="179512" y="1628800"/>
            <a:ext cx="8686800" cy="4968552"/>
          </a:xfrm>
        </p:spPr>
        <p:txBody>
          <a:bodyPr>
            <a:normAutofit/>
          </a:bodyPr>
          <a:lstStyle/>
          <a:p>
            <a:r>
              <a:rPr lang="en-IN" b="1" dirty="0" smtClean="0"/>
              <a:t>Risk management</a:t>
            </a:r>
          </a:p>
          <a:p>
            <a:endParaRPr lang="en-IN" b="1" dirty="0"/>
          </a:p>
          <a:p>
            <a:pPr lvl="1"/>
            <a:r>
              <a:rPr lang="en-IN" dirty="0" smtClean="0"/>
              <a:t>Risk </a:t>
            </a:r>
            <a:r>
              <a:rPr lang="en-IN" dirty="0"/>
              <a:t>is an event that may or may not occur.</a:t>
            </a:r>
          </a:p>
          <a:p>
            <a:pPr lvl="1"/>
            <a:endParaRPr lang="en-IN" dirty="0" smtClean="0"/>
          </a:p>
          <a:p>
            <a:pPr lvl="1"/>
            <a:r>
              <a:rPr lang="en-IN" dirty="0" smtClean="0"/>
              <a:t>If </a:t>
            </a:r>
            <a:r>
              <a:rPr lang="en-IN" dirty="0"/>
              <a:t>the event occurs, then it causes some unwanted outcome. Hence, proper risk management is required</a:t>
            </a:r>
            <a:r>
              <a:rPr lang="en-IN" dirty="0" smtClean="0"/>
              <a:t>.</a:t>
            </a:r>
            <a:endParaRPr lang="en-IN" dirty="0"/>
          </a:p>
        </p:txBody>
      </p:sp>
    </p:spTree>
    <p:extLst>
      <p:ext uri="{BB962C8B-B14F-4D97-AF65-F5344CB8AC3E}">
        <p14:creationId xmlns:p14="http://schemas.microsoft.com/office/powerpoint/2010/main" val="25123171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normAutofit fontScale="90000"/>
          </a:bodyPr>
          <a:lstStyle/>
          <a:p>
            <a:r>
              <a:rPr lang="en-IN" b="1" dirty="0"/>
              <a:t>SOFTWARE PROCESS </a:t>
            </a:r>
            <a:r>
              <a:rPr lang="en-IN" b="1" dirty="0" smtClean="0"/>
              <a:t>FRAMEWORK</a:t>
            </a:r>
            <a:br>
              <a:rPr lang="en-IN" b="1" dirty="0" smtClean="0"/>
            </a:br>
            <a:r>
              <a:rPr lang="en-IN" dirty="0"/>
              <a:t>Umbrella activities</a:t>
            </a:r>
            <a:br>
              <a:rPr lang="en-IN" dirty="0"/>
            </a:br>
            <a:endParaRPr lang="en-IN" b="1" dirty="0"/>
          </a:p>
        </p:txBody>
      </p:sp>
      <p:sp>
        <p:nvSpPr>
          <p:cNvPr id="3" name="Content Placeholder 2"/>
          <p:cNvSpPr>
            <a:spLocks noGrp="1"/>
          </p:cNvSpPr>
          <p:nvPr>
            <p:ph idx="1"/>
          </p:nvPr>
        </p:nvSpPr>
        <p:spPr>
          <a:xfrm>
            <a:off x="179512" y="1628800"/>
            <a:ext cx="8686800" cy="4968552"/>
          </a:xfrm>
        </p:spPr>
        <p:txBody>
          <a:bodyPr>
            <a:normAutofit/>
          </a:bodyPr>
          <a:lstStyle/>
          <a:p>
            <a:r>
              <a:rPr lang="en-IN" b="1" dirty="0" smtClean="0"/>
              <a:t>Software </a:t>
            </a:r>
            <a:r>
              <a:rPr lang="en-IN" b="1" dirty="0"/>
              <a:t>Quality Assurance (SQA</a:t>
            </a:r>
            <a:r>
              <a:rPr lang="en-IN" b="1" dirty="0" smtClean="0"/>
              <a:t>)</a:t>
            </a:r>
          </a:p>
          <a:p>
            <a:pPr lvl="1"/>
            <a:endParaRPr lang="en-IN" b="1" dirty="0"/>
          </a:p>
          <a:p>
            <a:pPr lvl="1"/>
            <a:r>
              <a:rPr lang="en-IN" dirty="0" smtClean="0"/>
              <a:t>SQA </a:t>
            </a:r>
            <a:r>
              <a:rPr lang="en-IN" dirty="0"/>
              <a:t>is the planned and systematic pattern of activities which are required to give a guarantee of software </a:t>
            </a:r>
            <a:r>
              <a:rPr lang="en-IN" dirty="0" smtClean="0"/>
              <a:t>quality. </a:t>
            </a:r>
            <a:r>
              <a:rPr lang="en-IN" b="1" dirty="0" smtClean="0"/>
              <a:t>For </a:t>
            </a:r>
            <a:r>
              <a:rPr lang="en-IN" b="1" dirty="0"/>
              <a:t>example,</a:t>
            </a:r>
            <a:r>
              <a:rPr lang="en-IN" dirty="0"/>
              <a:t> during the software development meetings are conducted at every stage of development to find out the defects and suggest improvements to produce good quality software.</a:t>
            </a:r>
          </a:p>
          <a:p>
            <a:endParaRPr lang="en-IN" dirty="0"/>
          </a:p>
        </p:txBody>
      </p:sp>
    </p:spTree>
    <p:extLst>
      <p:ext uri="{BB962C8B-B14F-4D97-AF65-F5344CB8AC3E}">
        <p14:creationId xmlns:p14="http://schemas.microsoft.com/office/powerpoint/2010/main" val="1621990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Software Characteristics</a:t>
            </a:r>
            <a:endParaRPr lang="en-IN" dirty="0"/>
          </a:p>
        </p:txBody>
      </p:sp>
      <p:sp>
        <p:nvSpPr>
          <p:cNvPr id="3" name="Content Placeholder 2"/>
          <p:cNvSpPr>
            <a:spLocks noGrp="1"/>
          </p:cNvSpPr>
          <p:nvPr>
            <p:ph idx="1"/>
          </p:nvPr>
        </p:nvSpPr>
        <p:spPr>
          <a:xfrm>
            <a:off x="457200" y="1600200"/>
            <a:ext cx="8229600" cy="4997152"/>
          </a:xfrm>
        </p:spPr>
        <p:txBody>
          <a:bodyPr>
            <a:normAutofit/>
          </a:bodyPr>
          <a:lstStyle/>
          <a:p>
            <a:r>
              <a:rPr lang="en-IN" b="1" dirty="0" smtClean="0"/>
              <a:t>Efficiency</a:t>
            </a:r>
          </a:p>
          <a:p>
            <a:pPr lvl="1"/>
            <a:r>
              <a:rPr lang="en-IN" dirty="0"/>
              <a:t>Refers to the ability of the software to use system resources in the most effective and efficient manner</a:t>
            </a:r>
            <a:r>
              <a:rPr lang="en-IN" dirty="0" smtClean="0"/>
              <a:t>.</a:t>
            </a:r>
          </a:p>
          <a:p>
            <a:r>
              <a:rPr lang="en-IN" b="1" dirty="0" smtClean="0"/>
              <a:t>Maintainability</a:t>
            </a:r>
          </a:p>
          <a:p>
            <a:pPr lvl="1"/>
            <a:r>
              <a:rPr lang="en-IN" dirty="0"/>
              <a:t>Refers to the ease with which the modifications can be made in a software system to extend its functionality, improve its performance, or correct errors.</a:t>
            </a:r>
          </a:p>
        </p:txBody>
      </p:sp>
    </p:spTree>
    <p:extLst>
      <p:ext uri="{BB962C8B-B14F-4D97-AF65-F5344CB8AC3E}">
        <p14:creationId xmlns:p14="http://schemas.microsoft.com/office/powerpoint/2010/main" val="11874988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normAutofit fontScale="90000"/>
          </a:bodyPr>
          <a:lstStyle/>
          <a:p>
            <a:r>
              <a:rPr lang="en-IN" b="1" dirty="0"/>
              <a:t>SOFTWARE PROCESS </a:t>
            </a:r>
            <a:r>
              <a:rPr lang="en-IN" b="1" dirty="0" smtClean="0"/>
              <a:t>FRAMEWORK</a:t>
            </a:r>
            <a:br>
              <a:rPr lang="en-IN" b="1" dirty="0" smtClean="0"/>
            </a:br>
            <a:r>
              <a:rPr lang="en-IN" dirty="0"/>
              <a:t>Umbrella activities</a:t>
            </a:r>
            <a:br>
              <a:rPr lang="en-IN" dirty="0"/>
            </a:br>
            <a:endParaRPr lang="en-IN" b="1" dirty="0"/>
          </a:p>
        </p:txBody>
      </p:sp>
      <p:sp>
        <p:nvSpPr>
          <p:cNvPr id="3" name="Content Placeholder 2"/>
          <p:cNvSpPr>
            <a:spLocks noGrp="1"/>
          </p:cNvSpPr>
          <p:nvPr>
            <p:ph idx="1"/>
          </p:nvPr>
        </p:nvSpPr>
        <p:spPr>
          <a:xfrm>
            <a:off x="179512" y="1628800"/>
            <a:ext cx="8686800" cy="4968552"/>
          </a:xfrm>
        </p:spPr>
        <p:txBody>
          <a:bodyPr>
            <a:normAutofit/>
          </a:bodyPr>
          <a:lstStyle/>
          <a:p>
            <a:r>
              <a:rPr lang="en-IN" b="1" dirty="0" smtClean="0"/>
              <a:t>Formal </a:t>
            </a:r>
            <a:r>
              <a:rPr lang="en-IN" b="1" dirty="0"/>
              <a:t>Technical Reviews (FTR</a:t>
            </a:r>
            <a:r>
              <a:rPr lang="en-IN" b="1" dirty="0" smtClean="0"/>
              <a:t>)</a:t>
            </a:r>
          </a:p>
          <a:p>
            <a:endParaRPr lang="en-IN" b="1" dirty="0"/>
          </a:p>
          <a:p>
            <a:pPr lvl="1"/>
            <a:r>
              <a:rPr lang="en-IN" dirty="0" smtClean="0"/>
              <a:t>FTR </a:t>
            </a:r>
            <a:r>
              <a:rPr lang="en-IN" dirty="0"/>
              <a:t>is a meeting conducted by the technical staff.</a:t>
            </a:r>
          </a:p>
          <a:p>
            <a:pPr lvl="1"/>
            <a:endParaRPr lang="en-IN" dirty="0" smtClean="0"/>
          </a:p>
          <a:p>
            <a:pPr lvl="1"/>
            <a:r>
              <a:rPr lang="en-IN" dirty="0" smtClean="0"/>
              <a:t>The </a:t>
            </a:r>
            <a:r>
              <a:rPr lang="en-IN" dirty="0"/>
              <a:t>motive of the meeting is to detect quality problems and suggest improvements.</a:t>
            </a:r>
          </a:p>
          <a:p>
            <a:pPr lvl="1"/>
            <a:endParaRPr lang="en-IN" dirty="0" smtClean="0"/>
          </a:p>
          <a:p>
            <a:pPr lvl="1"/>
            <a:r>
              <a:rPr lang="en-IN" dirty="0" smtClean="0"/>
              <a:t>The </a:t>
            </a:r>
            <a:r>
              <a:rPr lang="en-IN" dirty="0"/>
              <a:t>technical person focuses on the quality of the software from the customer point of view</a:t>
            </a:r>
            <a:r>
              <a:rPr lang="en-IN" dirty="0" smtClean="0"/>
              <a:t>.</a:t>
            </a:r>
            <a:endParaRPr lang="en-IN" dirty="0"/>
          </a:p>
        </p:txBody>
      </p:sp>
    </p:spTree>
    <p:extLst>
      <p:ext uri="{BB962C8B-B14F-4D97-AF65-F5344CB8AC3E}">
        <p14:creationId xmlns:p14="http://schemas.microsoft.com/office/powerpoint/2010/main" val="41710989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normAutofit fontScale="90000"/>
          </a:bodyPr>
          <a:lstStyle/>
          <a:p>
            <a:r>
              <a:rPr lang="en-IN" b="1" dirty="0"/>
              <a:t>SOFTWARE PROCESS </a:t>
            </a:r>
            <a:r>
              <a:rPr lang="en-IN" b="1" dirty="0" smtClean="0"/>
              <a:t>FRAMEWORK</a:t>
            </a:r>
            <a:br>
              <a:rPr lang="en-IN" b="1" dirty="0" smtClean="0"/>
            </a:br>
            <a:r>
              <a:rPr lang="en-IN" dirty="0"/>
              <a:t>Umbrella activities</a:t>
            </a:r>
            <a:br>
              <a:rPr lang="en-IN" dirty="0"/>
            </a:br>
            <a:endParaRPr lang="en-IN" b="1" dirty="0"/>
          </a:p>
        </p:txBody>
      </p:sp>
      <p:sp>
        <p:nvSpPr>
          <p:cNvPr id="3" name="Content Placeholder 2"/>
          <p:cNvSpPr>
            <a:spLocks noGrp="1"/>
          </p:cNvSpPr>
          <p:nvPr>
            <p:ph idx="1"/>
          </p:nvPr>
        </p:nvSpPr>
        <p:spPr>
          <a:xfrm>
            <a:off x="179512" y="1628800"/>
            <a:ext cx="8686800" cy="4968552"/>
          </a:xfrm>
        </p:spPr>
        <p:txBody>
          <a:bodyPr>
            <a:normAutofit fontScale="85000" lnSpcReduction="20000"/>
          </a:bodyPr>
          <a:lstStyle/>
          <a:p>
            <a:r>
              <a:rPr lang="en-IN" b="1" dirty="0" smtClean="0"/>
              <a:t>Measurement</a:t>
            </a:r>
          </a:p>
          <a:p>
            <a:endParaRPr lang="en-IN" b="1" dirty="0"/>
          </a:p>
          <a:p>
            <a:pPr lvl="1"/>
            <a:r>
              <a:rPr lang="en-IN" dirty="0" smtClean="0"/>
              <a:t>Measurement </a:t>
            </a:r>
            <a:r>
              <a:rPr lang="en-IN" dirty="0"/>
              <a:t>consists of the effort required to measure the software.</a:t>
            </a:r>
          </a:p>
          <a:p>
            <a:endParaRPr lang="en-IN" dirty="0" smtClean="0"/>
          </a:p>
          <a:p>
            <a:pPr lvl="1"/>
            <a:r>
              <a:rPr lang="en-IN" dirty="0" smtClean="0"/>
              <a:t>The </a:t>
            </a:r>
            <a:r>
              <a:rPr lang="en-IN" dirty="0"/>
              <a:t>software cannot be measured directly. It is measured by direct and indirect measures.</a:t>
            </a:r>
          </a:p>
          <a:p>
            <a:endParaRPr lang="en-IN" dirty="0" smtClean="0"/>
          </a:p>
          <a:p>
            <a:pPr lvl="1"/>
            <a:r>
              <a:rPr lang="en-IN" dirty="0" smtClean="0"/>
              <a:t>Direct </a:t>
            </a:r>
            <a:r>
              <a:rPr lang="en-IN" dirty="0"/>
              <a:t>measures like cost, lines of code, size of software etc.</a:t>
            </a:r>
          </a:p>
          <a:p>
            <a:endParaRPr lang="en-IN" dirty="0" smtClean="0"/>
          </a:p>
          <a:p>
            <a:pPr lvl="1"/>
            <a:r>
              <a:rPr lang="en-IN" dirty="0" smtClean="0"/>
              <a:t>Indirect </a:t>
            </a:r>
            <a:r>
              <a:rPr lang="en-IN" dirty="0"/>
              <a:t>measures such as quality of software which is measured by some other factor. Hence, it is an indirect measure of software</a:t>
            </a:r>
            <a:r>
              <a:rPr lang="en-IN" dirty="0" smtClean="0"/>
              <a:t>.</a:t>
            </a:r>
            <a:endParaRPr lang="en-IN" dirty="0"/>
          </a:p>
        </p:txBody>
      </p:sp>
    </p:spTree>
    <p:extLst>
      <p:ext uri="{BB962C8B-B14F-4D97-AF65-F5344CB8AC3E}">
        <p14:creationId xmlns:p14="http://schemas.microsoft.com/office/powerpoint/2010/main" val="27973478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normAutofit fontScale="90000"/>
          </a:bodyPr>
          <a:lstStyle/>
          <a:p>
            <a:r>
              <a:rPr lang="en-IN" b="1" dirty="0"/>
              <a:t>SOFTWARE PROCESS </a:t>
            </a:r>
            <a:r>
              <a:rPr lang="en-IN" b="1" dirty="0" smtClean="0"/>
              <a:t>FRAMEWORK</a:t>
            </a:r>
            <a:br>
              <a:rPr lang="en-IN" b="1" dirty="0" smtClean="0"/>
            </a:br>
            <a:r>
              <a:rPr lang="en-IN" dirty="0"/>
              <a:t>Umbrella activities</a:t>
            </a:r>
            <a:br>
              <a:rPr lang="en-IN" dirty="0"/>
            </a:br>
            <a:endParaRPr lang="en-IN" b="1" dirty="0"/>
          </a:p>
        </p:txBody>
      </p:sp>
      <p:sp>
        <p:nvSpPr>
          <p:cNvPr id="3" name="Content Placeholder 2"/>
          <p:cNvSpPr>
            <a:spLocks noGrp="1"/>
          </p:cNvSpPr>
          <p:nvPr>
            <p:ph idx="1"/>
          </p:nvPr>
        </p:nvSpPr>
        <p:spPr>
          <a:xfrm>
            <a:off x="179512" y="1628800"/>
            <a:ext cx="8686800" cy="4968552"/>
          </a:xfrm>
        </p:spPr>
        <p:txBody>
          <a:bodyPr>
            <a:normAutofit/>
          </a:bodyPr>
          <a:lstStyle/>
          <a:p>
            <a:r>
              <a:rPr lang="en-IN" b="1" dirty="0" smtClean="0"/>
              <a:t>Software </a:t>
            </a:r>
            <a:r>
              <a:rPr lang="en-IN" b="1" dirty="0"/>
              <a:t>Configuration Management (SCM</a:t>
            </a:r>
            <a:r>
              <a:rPr lang="en-IN" b="1" dirty="0" smtClean="0"/>
              <a:t>)</a:t>
            </a:r>
          </a:p>
          <a:p>
            <a:endParaRPr lang="en-IN" b="1" dirty="0"/>
          </a:p>
          <a:p>
            <a:pPr lvl="1"/>
            <a:r>
              <a:rPr lang="en-IN" dirty="0" smtClean="0"/>
              <a:t>It </a:t>
            </a:r>
            <a:r>
              <a:rPr lang="en-IN" dirty="0"/>
              <a:t>manages the effect of change throughout the software process.</a:t>
            </a:r>
          </a:p>
          <a:p>
            <a:endParaRPr lang="en-IN" dirty="0"/>
          </a:p>
        </p:txBody>
      </p:sp>
    </p:spTree>
    <p:extLst>
      <p:ext uri="{BB962C8B-B14F-4D97-AF65-F5344CB8AC3E}">
        <p14:creationId xmlns:p14="http://schemas.microsoft.com/office/powerpoint/2010/main" val="24540638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normAutofit fontScale="90000"/>
          </a:bodyPr>
          <a:lstStyle/>
          <a:p>
            <a:r>
              <a:rPr lang="en-IN" b="1" dirty="0"/>
              <a:t>SOFTWARE PROCESS </a:t>
            </a:r>
            <a:r>
              <a:rPr lang="en-IN" b="1" dirty="0" smtClean="0"/>
              <a:t>FRAMEWORK</a:t>
            </a:r>
            <a:br>
              <a:rPr lang="en-IN" b="1" dirty="0" smtClean="0"/>
            </a:br>
            <a:r>
              <a:rPr lang="en-IN" dirty="0"/>
              <a:t>Umbrella activities</a:t>
            </a:r>
            <a:br>
              <a:rPr lang="en-IN" dirty="0"/>
            </a:br>
            <a:endParaRPr lang="en-IN" b="1" dirty="0"/>
          </a:p>
        </p:txBody>
      </p:sp>
      <p:sp>
        <p:nvSpPr>
          <p:cNvPr id="3" name="Content Placeholder 2"/>
          <p:cNvSpPr>
            <a:spLocks noGrp="1"/>
          </p:cNvSpPr>
          <p:nvPr>
            <p:ph idx="1"/>
          </p:nvPr>
        </p:nvSpPr>
        <p:spPr>
          <a:xfrm>
            <a:off x="179512" y="1628800"/>
            <a:ext cx="8686800" cy="4968552"/>
          </a:xfrm>
        </p:spPr>
        <p:txBody>
          <a:bodyPr>
            <a:normAutofit/>
          </a:bodyPr>
          <a:lstStyle/>
          <a:p>
            <a:r>
              <a:rPr lang="en-IN" b="1" dirty="0" smtClean="0"/>
              <a:t>Reusability management</a:t>
            </a:r>
          </a:p>
          <a:p>
            <a:endParaRPr lang="en-IN" b="1" dirty="0"/>
          </a:p>
          <a:p>
            <a:pPr lvl="1"/>
            <a:r>
              <a:rPr lang="en-IN" dirty="0" smtClean="0"/>
              <a:t>It </a:t>
            </a:r>
            <a:r>
              <a:rPr lang="en-IN" dirty="0"/>
              <a:t>defines the criteria for reuse the product.</a:t>
            </a:r>
          </a:p>
          <a:p>
            <a:endParaRPr lang="en-IN" dirty="0" smtClean="0"/>
          </a:p>
          <a:p>
            <a:pPr lvl="1"/>
            <a:r>
              <a:rPr lang="en-IN" dirty="0" smtClean="0"/>
              <a:t>The </a:t>
            </a:r>
            <a:r>
              <a:rPr lang="en-IN" dirty="0"/>
              <a:t>quality of software is good when the components of the software are developed for certain application and are useful for developing other applications.</a:t>
            </a:r>
          </a:p>
          <a:p>
            <a:endParaRPr lang="en-IN" dirty="0"/>
          </a:p>
        </p:txBody>
      </p:sp>
    </p:spTree>
    <p:extLst>
      <p:ext uri="{BB962C8B-B14F-4D97-AF65-F5344CB8AC3E}">
        <p14:creationId xmlns:p14="http://schemas.microsoft.com/office/powerpoint/2010/main" val="4087555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normAutofit fontScale="90000"/>
          </a:bodyPr>
          <a:lstStyle/>
          <a:p>
            <a:r>
              <a:rPr lang="en-IN" b="1" dirty="0"/>
              <a:t>SOFTWARE PROCESS </a:t>
            </a:r>
            <a:r>
              <a:rPr lang="en-IN" b="1" dirty="0" smtClean="0"/>
              <a:t>FRAMEWORK</a:t>
            </a:r>
            <a:br>
              <a:rPr lang="en-IN" b="1" dirty="0" smtClean="0"/>
            </a:br>
            <a:r>
              <a:rPr lang="en-IN" dirty="0"/>
              <a:t>Umbrella activities</a:t>
            </a:r>
            <a:br>
              <a:rPr lang="en-IN" dirty="0"/>
            </a:br>
            <a:endParaRPr lang="en-IN" b="1" dirty="0"/>
          </a:p>
        </p:txBody>
      </p:sp>
      <p:sp>
        <p:nvSpPr>
          <p:cNvPr id="3" name="Content Placeholder 2"/>
          <p:cNvSpPr>
            <a:spLocks noGrp="1"/>
          </p:cNvSpPr>
          <p:nvPr>
            <p:ph idx="1"/>
          </p:nvPr>
        </p:nvSpPr>
        <p:spPr>
          <a:xfrm>
            <a:off x="179512" y="1628800"/>
            <a:ext cx="8686800" cy="4968552"/>
          </a:xfrm>
        </p:spPr>
        <p:txBody>
          <a:bodyPr>
            <a:normAutofit/>
          </a:bodyPr>
          <a:lstStyle/>
          <a:p>
            <a:r>
              <a:rPr lang="en-IN" b="1" dirty="0" smtClean="0"/>
              <a:t>Work </a:t>
            </a:r>
            <a:r>
              <a:rPr lang="en-IN" b="1" dirty="0"/>
              <a:t>product preparation and </a:t>
            </a:r>
            <a:r>
              <a:rPr lang="en-IN" b="1" dirty="0" smtClean="0"/>
              <a:t>production</a:t>
            </a:r>
          </a:p>
          <a:p>
            <a:endParaRPr lang="en-IN" b="1" dirty="0"/>
          </a:p>
          <a:p>
            <a:pPr lvl="1"/>
            <a:r>
              <a:rPr lang="en-IN" dirty="0" smtClean="0"/>
              <a:t>It </a:t>
            </a:r>
            <a:r>
              <a:rPr lang="en-IN" dirty="0"/>
              <a:t>consists of the activities that are needed to create the documents, forms, lists, logs and user manuals for developing a software.</a:t>
            </a:r>
          </a:p>
          <a:p>
            <a:endParaRPr lang="en-IN" dirty="0"/>
          </a:p>
        </p:txBody>
      </p:sp>
    </p:spTree>
    <p:extLst>
      <p:ext uri="{BB962C8B-B14F-4D97-AF65-F5344CB8AC3E}">
        <p14:creationId xmlns:p14="http://schemas.microsoft.com/office/powerpoint/2010/main" val="915833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Software Characteristics</a:t>
            </a:r>
            <a:endParaRPr lang="en-IN" dirty="0"/>
          </a:p>
        </p:txBody>
      </p:sp>
      <p:sp>
        <p:nvSpPr>
          <p:cNvPr id="3" name="Content Placeholder 2"/>
          <p:cNvSpPr>
            <a:spLocks noGrp="1"/>
          </p:cNvSpPr>
          <p:nvPr>
            <p:ph idx="1"/>
          </p:nvPr>
        </p:nvSpPr>
        <p:spPr>
          <a:xfrm>
            <a:off x="457200" y="1600200"/>
            <a:ext cx="8229600" cy="4997152"/>
          </a:xfrm>
        </p:spPr>
        <p:txBody>
          <a:bodyPr>
            <a:normAutofit/>
          </a:bodyPr>
          <a:lstStyle/>
          <a:p>
            <a:r>
              <a:rPr lang="en-IN" b="1" dirty="0" smtClean="0"/>
              <a:t>Portability</a:t>
            </a:r>
          </a:p>
          <a:p>
            <a:pPr lvl="1"/>
            <a:r>
              <a:rPr lang="en-IN" dirty="0"/>
              <a:t>Refers to the ease with which software developers can transfer software from one platform to another, without (or with minimum) changes. In simple terms, it refers to the ability of software to function properly on different hardware and software platforms without making any changes in it</a:t>
            </a:r>
            <a:r>
              <a:rPr lang="en-IN" dirty="0" smtClean="0"/>
              <a:t>.</a:t>
            </a:r>
            <a:endParaRPr lang="en-IN" sz="6200" dirty="0"/>
          </a:p>
        </p:txBody>
      </p:sp>
    </p:spTree>
    <p:extLst>
      <p:ext uri="{BB962C8B-B14F-4D97-AF65-F5344CB8AC3E}">
        <p14:creationId xmlns:p14="http://schemas.microsoft.com/office/powerpoint/2010/main" val="1720386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Software Characteristics</a:t>
            </a:r>
            <a:endParaRPr lang="en-IN" dirty="0"/>
          </a:p>
        </p:txBody>
      </p:sp>
      <p:sp>
        <p:nvSpPr>
          <p:cNvPr id="3" name="Content Placeholder 2"/>
          <p:cNvSpPr>
            <a:spLocks noGrp="1"/>
          </p:cNvSpPr>
          <p:nvPr>
            <p:ph idx="1"/>
          </p:nvPr>
        </p:nvSpPr>
        <p:spPr>
          <a:xfrm>
            <a:off x="457200" y="1600200"/>
            <a:ext cx="8229600" cy="4997152"/>
          </a:xfrm>
        </p:spPr>
        <p:txBody>
          <a:bodyPr>
            <a:normAutofit/>
          </a:bodyPr>
          <a:lstStyle/>
          <a:p>
            <a:r>
              <a:rPr lang="en-IN" b="1" dirty="0" smtClean="0"/>
              <a:t>Portability</a:t>
            </a:r>
          </a:p>
          <a:p>
            <a:pPr lvl="1"/>
            <a:r>
              <a:rPr lang="en-IN" dirty="0" smtClean="0"/>
              <a:t>In </a:t>
            </a:r>
            <a:r>
              <a:rPr lang="en-IN" dirty="0"/>
              <a:t>addition to the above mentioned characteristics, robustness and integrity are also important. </a:t>
            </a:r>
            <a:r>
              <a:rPr lang="en-IN" b="1" dirty="0" smtClean="0"/>
              <a:t>Robustness </a:t>
            </a:r>
            <a:r>
              <a:rPr lang="en-IN" dirty="0" smtClean="0"/>
              <a:t>refers </a:t>
            </a:r>
            <a:r>
              <a:rPr lang="en-IN" dirty="0"/>
              <a:t>to the degree to which the software can keep on functioning in spite of being provided with invalid data </a:t>
            </a:r>
            <a:r>
              <a:rPr lang="en-IN" dirty="0" smtClean="0"/>
              <a:t>while </a:t>
            </a:r>
            <a:r>
              <a:rPr lang="en-IN" b="1" dirty="0" smtClean="0"/>
              <a:t>integrity</a:t>
            </a:r>
            <a:r>
              <a:rPr lang="en-IN" dirty="0"/>
              <a:t> refers to the degree to which unauthorized access to the software or data can be prevented.</a:t>
            </a:r>
            <a:endParaRPr lang="en-IN" sz="6200" dirty="0"/>
          </a:p>
        </p:txBody>
      </p:sp>
    </p:spTree>
    <p:extLst>
      <p:ext uri="{BB962C8B-B14F-4D97-AF65-F5344CB8AC3E}">
        <p14:creationId xmlns:p14="http://schemas.microsoft.com/office/powerpoint/2010/main" val="854072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Software Characteristics</a:t>
            </a:r>
            <a:endParaRPr lang="en-IN" dirty="0"/>
          </a:p>
        </p:txBody>
      </p:sp>
      <p:sp>
        <p:nvSpPr>
          <p:cNvPr id="3" name="Content Placeholder 2"/>
          <p:cNvSpPr>
            <a:spLocks noGrp="1"/>
          </p:cNvSpPr>
          <p:nvPr>
            <p:ph idx="1"/>
          </p:nvPr>
        </p:nvSpPr>
        <p:spPr>
          <a:xfrm>
            <a:off x="457200" y="1600200"/>
            <a:ext cx="8229600" cy="4997152"/>
          </a:xfrm>
        </p:spPr>
        <p:txBody>
          <a:bodyPr>
            <a:normAutofit/>
          </a:bodyPr>
          <a:lstStyle/>
          <a:p>
            <a:r>
              <a:rPr lang="en-IN" b="1" dirty="0" smtClean="0"/>
              <a:t>Portability</a:t>
            </a:r>
          </a:p>
          <a:p>
            <a:pPr lvl="1"/>
            <a:r>
              <a:rPr lang="en-IN" dirty="0" smtClean="0"/>
              <a:t>In </a:t>
            </a:r>
            <a:r>
              <a:rPr lang="en-IN" dirty="0"/>
              <a:t>addition to the above mentioned characteristics, robustness and integrity are also important. </a:t>
            </a:r>
            <a:r>
              <a:rPr lang="en-IN" b="1" dirty="0" smtClean="0"/>
              <a:t>Robustness </a:t>
            </a:r>
            <a:r>
              <a:rPr lang="en-IN" dirty="0" smtClean="0"/>
              <a:t>refers </a:t>
            </a:r>
            <a:r>
              <a:rPr lang="en-IN" dirty="0"/>
              <a:t>to the degree to which the software can keep on functioning in spite of being provided with invalid data </a:t>
            </a:r>
            <a:r>
              <a:rPr lang="en-IN" dirty="0" smtClean="0"/>
              <a:t>while </a:t>
            </a:r>
            <a:r>
              <a:rPr lang="en-IN" b="1" dirty="0" smtClean="0"/>
              <a:t>integrity</a:t>
            </a:r>
            <a:r>
              <a:rPr lang="en-IN" dirty="0"/>
              <a:t> refers to the degree to which unauthorized access to the software or data can be prevented.</a:t>
            </a:r>
            <a:endParaRPr lang="en-IN" sz="6200" dirty="0"/>
          </a:p>
        </p:txBody>
      </p:sp>
    </p:spTree>
    <p:extLst>
      <p:ext uri="{BB962C8B-B14F-4D97-AF65-F5344CB8AC3E}">
        <p14:creationId xmlns:p14="http://schemas.microsoft.com/office/powerpoint/2010/main" val="3452632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t>Classification of </a:t>
            </a:r>
            <a:r>
              <a:rPr lang="en-IN" b="1" dirty="0" smtClean="0"/>
              <a:t>Software</a:t>
            </a:r>
            <a:endParaRPr lang="en-IN" dirty="0"/>
          </a:p>
        </p:txBody>
      </p:sp>
      <p:sp>
        <p:nvSpPr>
          <p:cNvPr id="3" name="Content Placeholder 2"/>
          <p:cNvSpPr>
            <a:spLocks noGrp="1"/>
          </p:cNvSpPr>
          <p:nvPr>
            <p:ph idx="1"/>
          </p:nvPr>
        </p:nvSpPr>
        <p:spPr/>
        <p:txBody>
          <a:bodyPr/>
          <a:lstStyle/>
          <a:p>
            <a:r>
              <a:rPr lang="en-IN" dirty="0"/>
              <a:t>Software can be applied in countless fields such as business, education, social sector, and other fields. It is designed to suit some specific goals such as data processing, </a:t>
            </a:r>
            <a:r>
              <a:rPr lang="en-IN" dirty="0">
                <a:hlinkClick r:id="rId2" tooltip="information"/>
              </a:rPr>
              <a:t>information</a:t>
            </a:r>
            <a:r>
              <a:rPr lang="en-IN" dirty="0"/>
              <a:t> sharing, communication, and so on. It is classified according to the range of potential of applications. These classifications are listed below.</a:t>
            </a:r>
          </a:p>
        </p:txBody>
      </p:sp>
    </p:spTree>
    <p:extLst>
      <p:ext uri="{BB962C8B-B14F-4D97-AF65-F5344CB8AC3E}">
        <p14:creationId xmlns:p14="http://schemas.microsoft.com/office/powerpoint/2010/main" val="2863101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t>Classification of </a:t>
            </a:r>
            <a:r>
              <a:rPr lang="en-IN" b="1" dirty="0" smtClean="0"/>
              <a:t>Software</a:t>
            </a:r>
            <a:endParaRPr lang="en-IN" dirty="0"/>
          </a:p>
        </p:txBody>
      </p:sp>
      <p:sp>
        <p:nvSpPr>
          <p:cNvPr id="3" name="Content Placeholder 2"/>
          <p:cNvSpPr>
            <a:spLocks noGrp="1"/>
          </p:cNvSpPr>
          <p:nvPr>
            <p:ph idx="1"/>
          </p:nvPr>
        </p:nvSpPr>
        <p:spPr/>
        <p:txBody>
          <a:bodyPr>
            <a:normAutofit lnSpcReduction="10000"/>
          </a:bodyPr>
          <a:lstStyle/>
          <a:p>
            <a:r>
              <a:rPr lang="en-IN" b="1" dirty="0"/>
              <a:t>System software: </a:t>
            </a:r>
            <a:r>
              <a:rPr lang="en-IN" dirty="0"/>
              <a:t>This class of software manages and controls the internal operations of a computer system. It is a group of programs, which is responsible for using computer resources efficiently and effectively. For example, an </a:t>
            </a:r>
            <a:r>
              <a:rPr lang="en-IN" dirty="0">
                <a:hlinkClick r:id="rId2" tooltip="Operating System is software that works as an interface between a user and the computer hardware."/>
              </a:rPr>
              <a:t>operating system</a:t>
            </a:r>
            <a:r>
              <a:rPr lang="en-IN" dirty="0"/>
              <a:t> is a system software, which controls the hardware, manages memory and multitasking functions, and acts as an interface between application programs and the computer</a:t>
            </a:r>
            <a:r>
              <a:rPr lang="en-IN" dirty="0" smtClean="0"/>
              <a:t>.</a:t>
            </a:r>
          </a:p>
          <a:p>
            <a:pPr marL="0" indent="0">
              <a:buNone/>
            </a:pPr>
            <a:endParaRPr lang="en-IN" dirty="0"/>
          </a:p>
          <a:p>
            <a:endParaRPr lang="en-IN" dirty="0"/>
          </a:p>
        </p:txBody>
      </p:sp>
    </p:spTree>
    <p:extLst>
      <p:ext uri="{BB962C8B-B14F-4D97-AF65-F5344CB8AC3E}">
        <p14:creationId xmlns:p14="http://schemas.microsoft.com/office/powerpoint/2010/main" val="3468209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t>Classification of </a:t>
            </a:r>
            <a:r>
              <a:rPr lang="en-IN" b="1" dirty="0" smtClean="0"/>
              <a:t>Software</a:t>
            </a:r>
            <a:endParaRPr lang="en-IN" dirty="0"/>
          </a:p>
        </p:txBody>
      </p:sp>
      <p:sp>
        <p:nvSpPr>
          <p:cNvPr id="3" name="Content Placeholder 2"/>
          <p:cNvSpPr>
            <a:spLocks noGrp="1"/>
          </p:cNvSpPr>
          <p:nvPr>
            <p:ph idx="1"/>
          </p:nvPr>
        </p:nvSpPr>
        <p:spPr/>
        <p:txBody>
          <a:bodyPr>
            <a:normAutofit fontScale="92500" lnSpcReduction="20000"/>
          </a:bodyPr>
          <a:lstStyle/>
          <a:p>
            <a:r>
              <a:rPr lang="en-IN" b="1" dirty="0" smtClean="0"/>
              <a:t>Real-time </a:t>
            </a:r>
            <a:r>
              <a:rPr lang="en-IN" b="1" dirty="0"/>
              <a:t>software: </a:t>
            </a:r>
            <a:r>
              <a:rPr lang="en-IN" dirty="0"/>
              <a:t>This class of software observes, </a:t>
            </a:r>
            <a:r>
              <a:rPr lang="en-IN" dirty="0" err="1"/>
              <a:t>analyzes</a:t>
            </a:r>
            <a:r>
              <a:rPr lang="en-IN" dirty="0"/>
              <a:t>, and controls real world events as they occur. Generally, a real-time system guarantees a response to an external event within a specified period of time. An example of real-time software is the software used for weather forecasting that collects and processes parameters like temperature and humidity from the external environment to forecast the weather. Most of the defence organizations all over the world use real-time software to control their military hardware.</a:t>
            </a:r>
          </a:p>
          <a:p>
            <a:endParaRPr lang="en-IN" dirty="0"/>
          </a:p>
        </p:txBody>
      </p:sp>
    </p:spTree>
    <p:extLst>
      <p:ext uri="{BB962C8B-B14F-4D97-AF65-F5344CB8AC3E}">
        <p14:creationId xmlns:p14="http://schemas.microsoft.com/office/powerpoint/2010/main" val="35557943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TotalTime>
  <Words>1221</Words>
  <Application>Microsoft Office PowerPoint</Application>
  <PresentationFormat>On-screen Show (4:3)</PresentationFormat>
  <Paragraphs>140</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SOFTWARE CHARACTERISTICS</vt:lpstr>
      <vt:lpstr>Software Characteristics</vt:lpstr>
      <vt:lpstr>Software Characteristics</vt:lpstr>
      <vt:lpstr>Software Characteristics</vt:lpstr>
      <vt:lpstr>Software Characteristics</vt:lpstr>
      <vt:lpstr>Software Characteristics</vt:lpstr>
      <vt:lpstr>Classification of Software</vt:lpstr>
      <vt:lpstr>Classification of Software</vt:lpstr>
      <vt:lpstr>Classification of Software</vt:lpstr>
      <vt:lpstr>Classification of Software</vt:lpstr>
      <vt:lpstr>Classification of Software</vt:lpstr>
      <vt:lpstr>Classification of Software</vt:lpstr>
      <vt:lpstr>Classification of Software</vt:lpstr>
      <vt:lpstr>Classification of Software</vt:lpstr>
      <vt:lpstr>Changing Nature of Software</vt:lpstr>
      <vt:lpstr>Changing Nature of Software</vt:lpstr>
      <vt:lpstr>Changing Nature of Software</vt:lpstr>
      <vt:lpstr>Changing Nature of Software</vt:lpstr>
      <vt:lpstr>Changing Nature of Software</vt:lpstr>
      <vt:lpstr>Software Engineering A Layered Technology</vt:lpstr>
      <vt:lpstr>A quality Process</vt:lpstr>
      <vt:lpstr>Process</vt:lpstr>
      <vt:lpstr>Methods</vt:lpstr>
      <vt:lpstr>Tools</vt:lpstr>
      <vt:lpstr>SOFTWARE PROCESS MODELS</vt:lpstr>
      <vt:lpstr>SOFTWARE PROCESS FRAMEWORK</vt:lpstr>
      <vt:lpstr>SOFTWARE PROCESS FRAMEWORK Umbrella activities </vt:lpstr>
      <vt:lpstr>SOFTWARE PROCESS FRAMEWORK Umbrella activities </vt:lpstr>
      <vt:lpstr>SOFTWARE PROCESS FRAMEWORK Umbrella activities </vt:lpstr>
      <vt:lpstr>SOFTWARE PROCESS FRAMEWORK Umbrella activities </vt:lpstr>
      <vt:lpstr>SOFTWARE PROCESS FRAMEWORK Umbrella activities </vt:lpstr>
      <vt:lpstr>SOFTWARE PROCESS FRAMEWORK Umbrella activities </vt:lpstr>
      <vt:lpstr>SOFTWARE PROCESS FRAMEWORK Umbrella activities </vt:lpstr>
      <vt:lpstr>SOFTWARE PROCESS FRAMEWORK Umbrella activities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CHARACTERISTICS</dc:title>
  <dc:creator>Admin</dc:creator>
  <cp:lastModifiedBy>Admin</cp:lastModifiedBy>
  <cp:revision>19</cp:revision>
  <dcterms:created xsi:type="dcterms:W3CDTF">2018-06-28T05:54:26Z</dcterms:created>
  <dcterms:modified xsi:type="dcterms:W3CDTF">2018-07-12T06:03:10Z</dcterms:modified>
</cp:coreProperties>
</file>