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BF82858-A19D-4B8E-9E28-DEB129531796}" type="datetimeFigureOut">
              <a:rPr lang="en-US" smtClean="0"/>
              <a:pPr/>
              <a:t>2/26/2019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F82858-A19D-4B8E-9E28-DEB129531796}" type="datetimeFigureOut">
              <a:rPr lang="en-US" smtClean="0"/>
              <a:pPr/>
              <a:t>2/26/2019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F82858-A19D-4B8E-9E28-DEB129531796}" type="datetimeFigureOut">
              <a:rPr lang="en-US" smtClean="0"/>
              <a:pPr/>
              <a:t>2/26/2019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BF82858-A19D-4B8E-9E28-DEB129531796}" type="datetimeFigureOut">
              <a:rPr lang="en-US" smtClean="0"/>
              <a:pPr/>
              <a:t>2/26/2019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82858-A19D-4B8E-9E28-DEB129531796}" type="datetimeFigureOut">
              <a:rPr lang="en-US" smtClean="0"/>
              <a:pPr/>
              <a:t>2/26/2019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BF82858-A19D-4B8E-9E28-DEB129531796}" type="datetimeFigureOut">
              <a:rPr lang="en-US" smtClean="0"/>
              <a:pPr/>
              <a:t>2/26/2019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BF82858-A19D-4B8E-9E28-DEB129531796}" type="datetimeFigureOut">
              <a:rPr lang="en-US" smtClean="0"/>
              <a:pPr/>
              <a:t>2/26/2019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BF82858-A19D-4B8E-9E28-DEB129531796}" type="datetimeFigureOut">
              <a:rPr lang="en-US" smtClean="0"/>
              <a:pPr/>
              <a:t>2/26/2019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82858-A19D-4B8E-9E28-DEB129531796}" type="datetimeFigureOut">
              <a:rPr lang="en-US" smtClean="0"/>
              <a:pPr/>
              <a:t>2/26/2019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82858-A19D-4B8E-9E28-DEB129531796}" type="datetimeFigureOut">
              <a:rPr lang="en-US" smtClean="0"/>
              <a:pPr/>
              <a:t>2/26/2019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82858-A19D-4B8E-9E28-DEB129531796}" type="datetimeFigureOut">
              <a:rPr lang="en-US" smtClean="0"/>
              <a:pPr/>
              <a:t>2/26/2019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19E29F-1A23-46ED-84A3-FA837D9C5EC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82858-A19D-4B8E-9E28-DEB129531796}" type="datetimeFigureOut">
              <a:rPr lang="en-US" smtClean="0"/>
              <a:pPr/>
              <a:t>2/26/2019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9E29F-1A23-46ED-84A3-FA837D9C5EC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noChangeArrowheads="1"/>
          </p:cNvSpPr>
          <p:nvPr>
            <p:ph type="subTitle" idx="1"/>
          </p:nvPr>
        </p:nvSpPr>
        <p:spPr bwMode="auto">
          <a:xfrm>
            <a:off x="1371600" y="1"/>
            <a:ext cx="6400800" cy="2529923"/>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3600" b="1" dirty="0">
                <a:solidFill>
                  <a:srgbClr val="FF0000"/>
                </a:solidFill>
                <a:latin typeface="+mj-lt"/>
              </a:rPr>
              <a:t> </a:t>
            </a:r>
            <a:r>
              <a:rPr lang="en-US" sz="3600" b="1" dirty="0" smtClean="0">
                <a:solidFill>
                  <a:srgbClr val="FF0000"/>
                </a:solidFill>
                <a:latin typeface="+mj-lt"/>
              </a:rPr>
              <a:t>Presentation  </a:t>
            </a:r>
            <a:endParaRPr lang="en-US" sz="3600" b="1" dirty="0">
              <a:solidFill>
                <a:srgbClr val="FF0000"/>
              </a:solidFill>
              <a:latin typeface="+mj-lt"/>
            </a:endParaRPr>
          </a:p>
          <a:p>
            <a:pPr algn="ctr">
              <a:defRPr/>
            </a:pPr>
            <a:r>
              <a:rPr lang="en-US" sz="3600" b="1" dirty="0">
                <a:solidFill>
                  <a:srgbClr val="FF0000"/>
                </a:solidFill>
                <a:latin typeface="+mj-lt"/>
              </a:rPr>
              <a:t>On</a:t>
            </a:r>
          </a:p>
          <a:p>
            <a:pPr algn="ctr">
              <a:defRPr/>
            </a:pPr>
            <a:r>
              <a:rPr lang="en-PH" sz="3600" b="1" dirty="0" smtClean="0">
                <a:solidFill>
                  <a:srgbClr val="FF0000"/>
                </a:solidFill>
                <a:latin typeface="+mj-lt"/>
              </a:rPr>
              <a:t>INFRARED</a:t>
            </a:r>
            <a:br>
              <a:rPr lang="en-PH" sz="3600" b="1" dirty="0" smtClean="0">
                <a:solidFill>
                  <a:srgbClr val="FF0000"/>
                </a:solidFill>
                <a:latin typeface="+mj-lt"/>
              </a:rPr>
            </a:br>
            <a:r>
              <a:rPr lang="en-PH" sz="3600" b="1" dirty="0" smtClean="0">
                <a:solidFill>
                  <a:srgbClr val="FF0000"/>
                </a:solidFill>
                <a:latin typeface="+mj-lt"/>
              </a:rPr>
              <a:t>SPECTROSCOPY</a:t>
            </a:r>
            <a:endParaRPr lang="en-US" sz="3600" b="1" dirty="0">
              <a:solidFill>
                <a:srgbClr val="FF0000"/>
              </a:solidFill>
              <a:latin typeface="+mj-lt"/>
              <a:cs typeface="Times New Roman" pitchFamily="18" charset="0"/>
            </a:endParaRPr>
          </a:p>
        </p:txBody>
      </p:sp>
      <p:sp>
        <p:nvSpPr>
          <p:cNvPr id="5" name="Title 4"/>
          <p:cNvSpPr>
            <a:spLocks noGrp="1"/>
          </p:cNvSpPr>
          <p:nvPr>
            <p:ph type="ctrTitle"/>
          </p:nvPr>
        </p:nvSpPr>
        <p:spPr>
          <a:xfrm>
            <a:off x="685800" y="2130425"/>
            <a:ext cx="7815290" cy="4298971"/>
          </a:xfrm>
        </p:spPr>
        <p:txBody>
          <a:bodyPr>
            <a:normAutofit/>
          </a:bodyPr>
          <a:lstStyle/>
          <a:p>
            <a:r>
              <a:rPr lang="en-IN" dirty="0" smtClean="0"/>
              <a:t>by</a:t>
            </a:r>
            <a:br>
              <a:rPr lang="en-IN" dirty="0" smtClean="0"/>
            </a:br>
            <a:r>
              <a:rPr lang="en-IN" dirty="0" smtClean="0">
                <a:solidFill>
                  <a:srgbClr val="FF0000"/>
                </a:solidFill>
              </a:rPr>
              <a:t>Dr. Bashir Ahmad Shairgojray</a:t>
            </a:r>
            <a:br>
              <a:rPr lang="en-IN" dirty="0" smtClean="0">
                <a:solidFill>
                  <a:srgbClr val="FF0000"/>
                </a:solidFill>
              </a:rPr>
            </a:br>
            <a:r>
              <a:rPr lang="en-IN" dirty="0" smtClean="0"/>
              <a:t>Assistant Professor </a:t>
            </a:r>
            <a:br>
              <a:rPr lang="en-IN" dirty="0" smtClean="0"/>
            </a:br>
            <a:r>
              <a:rPr lang="en-IN" dirty="0" smtClean="0"/>
              <a:t>Department of Chemistry</a:t>
            </a:r>
            <a:br>
              <a:rPr lang="en-IN" dirty="0" smtClean="0"/>
            </a:br>
            <a:r>
              <a:rPr lang="en-IN" dirty="0" smtClean="0"/>
              <a:t>Govt Degree College Kulgam</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a:p>
        </p:txBody>
      </p:sp>
      <p:sp>
        <p:nvSpPr>
          <p:cNvPr id="7" name="Title 6"/>
          <p:cNvSpPr>
            <a:spLocks noGrp="1"/>
          </p:cNvSpPr>
          <p:nvPr>
            <p:ph type="ctrTitle"/>
          </p:nvPr>
        </p:nvSpPr>
        <p:spPr/>
        <p:txBody>
          <a:bodyPr/>
          <a:lstStyle/>
          <a:p>
            <a:endParaRPr lang="en-IN"/>
          </a:p>
        </p:txBody>
      </p:sp>
      <p:sp>
        <p:nvSpPr>
          <p:cNvPr id="8" name="Content Placeholder 2"/>
          <p:cNvSpPr txBox="1">
            <a:spLocks/>
          </p:cNvSpPr>
          <p:nvPr/>
        </p:nvSpPr>
        <p:spPr>
          <a:xfrm>
            <a:off x="0" y="500042"/>
            <a:ext cx="9144000" cy="5138758"/>
          </a:xfrm>
          <a:prstGeom prst="rect">
            <a:avLst/>
          </a:prstGeom>
        </p:spPr>
        <p:txBody>
          <a:bodyPr vert="horz" lIns="91440" tIns="45720" rIns="91440" bIns="45720" rtlCol="0">
            <a:noAutofit/>
          </a:bodyPr>
          <a:lstStyle/>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PH" sz="2400" b="1" i="0" u="none" strike="noStrike" kern="1200" cap="none" spc="0" normalizeH="0" baseline="0" noProof="0" dirty="0" smtClean="0">
                <a:ln>
                  <a:noFill/>
                </a:ln>
                <a:solidFill>
                  <a:srgbClr val="0070C0"/>
                </a:solidFill>
                <a:effectLst/>
                <a:uLnTx/>
                <a:uFillTx/>
                <a:latin typeface="Times New Roman" pitchFamily="18" charset="0"/>
                <a:ea typeface="Adobe Gothic Std B" pitchFamily="34" charset="-128"/>
                <a:cs typeface="Times New Roman" pitchFamily="18" charset="0"/>
              </a:rPr>
              <a:t>Chemistry Applications: </a:t>
            </a:r>
            <a:r>
              <a:rPr kumimoji="0" lang="en-PH" sz="2400" b="1"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Using infrared spectroscopy, it is possible to measure the degree of polymerization in chemical compounds. Polymerization happens when monomer molecules undergo chemical reaction to form polymer chains. Infrared spectroscopy can measure the changes in the nature and quantity of molecular bonds. Portable instruments that can measure infrared spectroscopy are used in field trials. This method is important for researchers in identifying more uses of different substances to improve the lives of modern society. Medical breakthroughs are not far behind. The analysis of molecular compounds can lead to the discovery of new chemical compounds that can produce useful products.</a:t>
            </a:r>
          </a:p>
          <a:p>
            <a:pPr marL="0" marR="0" lvl="0" indent="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PH" sz="2400" b="1" i="0" u="none" strike="noStrike" kern="1200" cap="none" spc="0" normalizeH="0" baseline="0" noProof="0" dirty="0">
              <a:ln>
                <a:noFill/>
              </a:ln>
              <a:effectLst/>
              <a:uLnTx/>
              <a:uFillTx/>
              <a:latin typeface="Times New Roman" pitchFamily="18" charset="0"/>
              <a:ea typeface="Adobe Gothic Std B" pitchFamily="34" charset="-128"/>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dirty="0"/>
          </a:p>
        </p:txBody>
      </p:sp>
      <p:sp>
        <p:nvSpPr>
          <p:cNvPr id="7" name="Title 1"/>
          <p:cNvSpPr txBox="1">
            <a:spLocks/>
          </p:cNvSpPr>
          <p:nvPr/>
        </p:nvSpPr>
        <p:spPr>
          <a:xfrm>
            <a:off x="457200" y="274638"/>
            <a:ext cx="7467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Advantages</a:t>
            </a:r>
            <a:endParaRPr kumimoji="0" lang="en-US" sz="4400" b="1" i="0" u="none" strike="noStrike" kern="1200" cap="none" spc="0" normalizeH="0" baseline="0" noProof="0" dirty="0">
              <a:ln>
                <a:noFill/>
              </a:ln>
              <a:solidFill>
                <a:srgbClr val="FF0000"/>
              </a:solidFill>
              <a:effectLst/>
              <a:uLnTx/>
              <a:uFillTx/>
              <a:latin typeface="+mj-lt"/>
              <a:ea typeface="+mj-ea"/>
              <a:cs typeface="+mj-cs"/>
            </a:endParaRPr>
          </a:p>
        </p:txBody>
      </p:sp>
      <p:sp>
        <p:nvSpPr>
          <p:cNvPr id="9" name="Content Placeholder 2"/>
          <p:cNvSpPr>
            <a:spLocks noGrp="1"/>
          </p:cNvSpPr>
          <p:nvPr>
            <p:ph type="ctrTitle"/>
          </p:nvPr>
        </p:nvSpPr>
        <p:spPr/>
        <p:txBody>
          <a:bodyPr>
            <a:noAutofit/>
          </a:bodyPr>
          <a:lstStyle/>
          <a:p>
            <a:r>
              <a:rPr lang="en-US" sz="3600" b="1" dirty="0" smtClean="0">
                <a:latin typeface="Times New Roman" pitchFamily="18" charset="0"/>
                <a:cs typeface="Times New Roman" pitchFamily="18" charset="0"/>
              </a:rPr>
              <a:t>It's cheap and fast compared to things like NMR.</a:t>
            </a:r>
          </a:p>
          <a:p>
            <a:r>
              <a:rPr lang="en-US" sz="3600" b="1" dirty="0" smtClean="0">
                <a:latin typeface="Times New Roman" pitchFamily="18" charset="0"/>
                <a:cs typeface="Times New Roman" pitchFamily="18" charset="0"/>
              </a:rPr>
              <a:t> It also works for a wide variety of samples and can detect things very strongly, whereas similar techniques like </a:t>
            </a:r>
            <a:r>
              <a:rPr lang="en-US" sz="3600" b="1" dirty="0" err="1" smtClean="0">
                <a:latin typeface="Times New Roman" pitchFamily="18" charset="0"/>
                <a:cs typeface="Times New Roman" pitchFamily="18" charset="0"/>
              </a:rPr>
              <a:t>raman</a:t>
            </a:r>
            <a:r>
              <a:rPr lang="en-US" sz="3600" b="1" dirty="0" smtClean="0">
                <a:latin typeface="Times New Roman" pitchFamily="18" charset="0"/>
                <a:cs typeface="Times New Roman" pitchFamily="18" charset="0"/>
              </a:rPr>
              <a:t> spectroscopy are weaker. </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a:p>
        </p:txBody>
      </p:sp>
      <p:sp>
        <p:nvSpPr>
          <p:cNvPr id="7" name="Title 1"/>
          <p:cNvSpPr txBox="1">
            <a:spLocks/>
          </p:cNvSpPr>
          <p:nvPr/>
        </p:nvSpPr>
        <p:spPr>
          <a:xfrm>
            <a:off x="457200" y="274638"/>
            <a:ext cx="7467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j-lt"/>
                <a:ea typeface="+mj-ea"/>
                <a:cs typeface="+mj-cs"/>
              </a:rPr>
              <a:t>Disadvantages</a:t>
            </a:r>
            <a:endParaRPr kumimoji="0" lang="en-US" sz="4000" b="0" i="0" u="none" strike="noStrike" kern="1200" cap="none" spc="0" normalizeH="0" baseline="0" noProof="0" dirty="0">
              <a:ln>
                <a:noFill/>
              </a:ln>
              <a:solidFill>
                <a:srgbClr val="FF0000"/>
              </a:solidFill>
              <a:effectLst/>
              <a:uLnTx/>
              <a:uFillTx/>
              <a:latin typeface="+mj-lt"/>
              <a:ea typeface="+mj-ea"/>
              <a:cs typeface="+mj-cs"/>
            </a:endParaRPr>
          </a:p>
        </p:txBody>
      </p:sp>
      <p:sp>
        <p:nvSpPr>
          <p:cNvPr id="8" name="Title 7"/>
          <p:cNvSpPr>
            <a:spLocks noGrp="1"/>
          </p:cNvSpPr>
          <p:nvPr>
            <p:ph type="ctrTitle"/>
          </p:nvPr>
        </p:nvSpPr>
        <p:spPr/>
        <p:txBody>
          <a:bodyPr/>
          <a:lstStyle/>
          <a:p>
            <a:endParaRPr lang="en-IN"/>
          </a:p>
        </p:txBody>
      </p:sp>
      <p:sp>
        <p:nvSpPr>
          <p:cNvPr id="9" name="Content Placeholder 2"/>
          <p:cNvSpPr txBox="1">
            <a:spLocks/>
          </p:cNvSpPr>
          <p:nvPr/>
        </p:nvSpPr>
        <p:spPr>
          <a:xfrm>
            <a:off x="457200" y="1600200"/>
            <a:ext cx="7467600" cy="487375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effectLst/>
                <a:uLnTx/>
                <a:uFillTx/>
                <a:latin typeface="Times New Roman" pitchFamily="18" charset="0"/>
                <a:cs typeface="Times New Roman" pitchFamily="18" charset="0"/>
              </a:rPr>
              <a:t>Sample preparation is time consuming and that it can't give information as detailed as other techniques such as NMR.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effectLst/>
                <a:uLnTx/>
                <a:uFillTx/>
                <a:latin typeface="Times New Roman" pitchFamily="18" charset="0"/>
                <a:cs typeface="Times New Roman" pitchFamily="18" charset="0"/>
              </a:rPr>
              <a:t>It's also a destructive analysis method and therefore precious or scarce sample should be </a:t>
            </a:r>
            <a:r>
              <a:rPr kumimoji="0" lang="en-US" sz="2800" b="1" i="0" u="none" strike="noStrike" kern="1200" cap="none" spc="0" normalizeH="0" baseline="0" noProof="0" dirty="0" err="1" smtClean="0">
                <a:ln>
                  <a:noFill/>
                </a:ln>
                <a:effectLst/>
                <a:uLnTx/>
                <a:uFillTx/>
                <a:latin typeface="Times New Roman" pitchFamily="18" charset="0"/>
                <a:cs typeface="Times New Roman" pitchFamily="18" charset="0"/>
              </a:rPr>
              <a:t>analysed</a:t>
            </a:r>
            <a:r>
              <a:rPr kumimoji="0" lang="en-US" sz="2800" b="1" i="0" u="none" strike="noStrike" kern="1200" cap="none" spc="0" normalizeH="0" baseline="0" noProof="0" dirty="0" smtClean="0">
                <a:ln>
                  <a:noFill/>
                </a:ln>
                <a:effectLst/>
                <a:uLnTx/>
                <a:uFillTx/>
                <a:latin typeface="Times New Roman" pitchFamily="18" charset="0"/>
                <a:cs typeface="Times New Roman" pitchFamily="18" charset="0"/>
              </a:rPr>
              <a:t> by a non-destructive method such as </a:t>
            </a:r>
            <a:r>
              <a:rPr kumimoji="0" lang="en-US" sz="2800" b="1" i="0" u="none" strike="noStrike" kern="1200" cap="none" spc="0" normalizeH="0" baseline="0" noProof="0" dirty="0" err="1" smtClean="0">
                <a:ln>
                  <a:noFill/>
                </a:ln>
                <a:effectLst/>
                <a:uLnTx/>
                <a:uFillTx/>
                <a:latin typeface="Times New Roman" pitchFamily="18" charset="0"/>
                <a:cs typeface="Times New Roman" pitchFamily="18" charset="0"/>
              </a:rPr>
              <a:t>raman</a:t>
            </a:r>
            <a:r>
              <a:rPr kumimoji="0" lang="en-US" sz="2800" b="1" i="0" u="none" strike="noStrike" kern="1200" cap="none" spc="0" normalizeH="0" baseline="0" noProof="0" dirty="0" smtClean="0">
                <a:ln>
                  <a:noFill/>
                </a:ln>
                <a:effectLst/>
                <a:uLnTx/>
                <a:uFillTx/>
                <a:latin typeface="Times New Roman" pitchFamily="18" charset="0"/>
                <a:cs typeface="Times New Roman" pitchFamily="18" charset="0"/>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effectLst/>
                <a:uLnTx/>
                <a:uFillTx/>
                <a:latin typeface="Times New Roman" pitchFamily="18" charset="0"/>
                <a:cs typeface="Times New Roman" pitchFamily="18" charset="0"/>
              </a:rPr>
              <a:t>It's also qualitative rather than quantitative and there are a lot of compounds which are not IR active and therefore can't be detected.</a:t>
            </a:r>
            <a:endParaRPr kumimoji="0" lang="en-US" sz="2800" b="1" i="0" u="none" strike="noStrike" kern="1200" cap="none" spc="0" normalizeH="0" baseline="0" noProof="0" dirty="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dirty="0"/>
          </a:p>
        </p:txBody>
      </p:sp>
      <p:sp>
        <p:nvSpPr>
          <p:cNvPr id="7" name="Title 1"/>
          <p:cNvSpPr txBox="1">
            <a:spLocks/>
          </p:cNvSpPr>
          <p:nvPr/>
        </p:nvSpPr>
        <p:spPr>
          <a:xfrm>
            <a:off x="457200" y="274638"/>
            <a:ext cx="7467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Conclusion</a:t>
            </a:r>
            <a:endParaRPr kumimoji="0" lang="en-US" sz="4400" b="1" i="0" u="none" strike="noStrike" kern="1200" cap="none" spc="0" normalizeH="0" baseline="0" noProof="0" dirty="0">
              <a:ln>
                <a:noFill/>
              </a:ln>
              <a:solidFill>
                <a:srgbClr val="FF0000"/>
              </a:solidFill>
              <a:effectLst/>
              <a:uLnTx/>
              <a:uFillTx/>
              <a:latin typeface="+mj-lt"/>
              <a:ea typeface="+mj-ea"/>
              <a:cs typeface="+mj-cs"/>
            </a:endParaRPr>
          </a:p>
        </p:txBody>
      </p:sp>
      <p:sp>
        <p:nvSpPr>
          <p:cNvPr id="8" name="Title 7"/>
          <p:cNvSpPr>
            <a:spLocks noGrp="1"/>
          </p:cNvSpPr>
          <p:nvPr>
            <p:ph type="ctrTitle"/>
          </p:nvPr>
        </p:nvSpPr>
        <p:spPr/>
        <p:txBody>
          <a:bodyPr/>
          <a:lstStyle/>
          <a:p>
            <a:endParaRPr lang="en-IN"/>
          </a:p>
        </p:txBody>
      </p:sp>
      <p:sp>
        <p:nvSpPr>
          <p:cNvPr id="9" name="Content Placeholder 2"/>
          <p:cNvSpPr txBox="1">
            <a:spLocks/>
          </p:cNvSpPr>
          <p:nvPr/>
        </p:nvSpPr>
        <p:spPr>
          <a:xfrm>
            <a:off x="457200" y="1600200"/>
            <a:ext cx="8472518" cy="5257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smtClean="0">
                <a:ln>
                  <a:noFill/>
                </a:ln>
                <a:effectLst/>
                <a:uLnTx/>
                <a:uFillTx/>
                <a:latin typeface="Times New Roman" pitchFamily="18" charset="0"/>
                <a:cs typeface="Times New Roman" pitchFamily="18" charset="0"/>
              </a:rPr>
              <a:t>IR i</a:t>
            </a:r>
            <a:r>
              <a:rPr kumimoji="0" lang="en-GB" sz="2400" b="1" i="0" u="none" strike="noStrike" kern="1200" cap="none" spc="0" normalizeH="0" baseline="0" noProof="0" dirty="0" err="1" smtClean="0">
                <a:ln>
                  <a:noFill/>
                </a:ln>
                <a:effectLst/>
                <a:uLnTx/>
                <a:uFillTx/>
                <a:latin typeface="Times New Roman" pitchFamily="18" charset="0"/>
                <a:cs typeface="Times New Roman" pitchFamily="18" charset="0"/>
              </a:rPr>
              <a:t>dentifies</a:t>
            </a:r>
            <a:r>
              <a:rPr kumimoji="0" lang="en-GB" sz="2400" b="1" i="0" u="none" strike="noStrike" kern="1200" cap="none" spc="0" normalizeH="0" baseline="0" noProof="0" dirty="0" smtClean="0">
                <a:ln>
                  <a:noFill/>
                </a:ln>
                <a:effectLst/>
                <a:uLnTx/>
                <a:uFillTx/>
                <a:latin typeface="Times New Roman" pitchFamily="18" charset="0"/>
                <a:cs typeface="Times New Roman" pitchFamily="18" charset="0"/>
              </a:rPr>
              <a:t> the components of a sample (liquid, solid or gas).</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GB" sz="2400" b="1" i="0" u="none" strike="noStrike" kern="1200" cap="none" spc="0" normalizeH="0" baseline="0" noProof="0" dirty="0" smtClean="0">
                <a:ln>
                  <a:noFill/>
                </a:ln>
                <a:effectLst/>
                <a:uLnTx/>
                <a:uFillTx/>
                <a:latin typeface="Times New Roman" pitchFamily="18" charset="0"/>
                <a:cs typeface="Times New Roman" pitchFamily="18" charset="0"/>
              </a:rPr>
              <a:t>Infrared (IR) spectrometers measure the interaction of IR radiation with samples. The FTIR spectrometer measures the frequencies at which the samples absorb the radiation, and the intensities of the absorptions.</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GB" sz="2400" b="1" i="0" u="none" strike="noStrike" kern="1200" cap="none" spc="0" normalizeH="0" baseline="0" noProof="0" dirty="0" smtClean="0">
                <a:ln>
                  <a:noFill/>
                </a:ln>
                <a:effectLst/>
                <a:uLnTx/>
                <a:uFillTx/>
                <a:latin typeface="Times New Roman" pitchFamily="18" charset="0"/>
                <a:cs typeface="Times New Roman" pitchFamily="18" charset="0"/>
              </a:rPr>
              <a:t>Intensity and frequency of samples absorption are depicted in a two-dimensional plot called a spectrum. Intensity is generally reported in terms of absorbance - the amount of light absorbed by a sample, or percent transmittance – i.e. the amount of light, which passes through it. </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GB" sz="2400" b="1" i="0" u="none" strike="noStrike" kern="1200" cap="none" spc="0" normalizeH="0" baseline="0" noProof="0" dirty="0" smtClean="0">
                <a:ln>
                  <a:noFill/>
                </a:ln>
                <a:effectLst/>
                <a:uLnTx/>
                <a:uFillTx/>
                <a:latin typeface="Times New Roman" pitchFamily="18" charset="0"/>
                <a:cs typeface="Times New Roman" pitchFamily="18" charset="0"/>
              </a:rPr>
              <a:t>What makes up an unknown sample, and how much of each component is present in that sample, can be valuable information supplied by this technique. Its many applications include research and development of new products.</a:t>
            </a:r>
            <a:endParaRPr kumimoji="0" lang="cs-CZ" sz="2400" b="1"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dirty="0"/>
          </a:p>
        </p:txBody>
      </p:sp>
      <p:sp>
        <p:nvSpPr>
          <p:cNvPr id="7" name="Title 6"/>
          <p:cNvSpPr>
            <a:spLocks noGrp="1"/>
          </p:cNvSpPr>
          <p:nvPr>
            <p:ph type="ctrTitle"/>
          </p:nvPr>
        </p:nvSpPr>
        <p:spPr/>
        <p:txBody>
          <a:bodyPr/>
          <a:lstStyle/>
          <a:p>
            <a:endParaRPr lang="en-IN"/>
          </a:p>
        </p:txBody>
      </p:sp>
      <p:sp>
        <p:nvSpPr>
          <p:cNvPr id="8" name="Title 1"/>
          <p:cNvSpPr txBox="1">
            <a:spLocks/>
          </p:cNvSpPr>
          <p:nvPr/>
        </p:nvSpPr>
        <p:spPr>
          <a:xfrm>
            <a:off x="1685948" y="2106142"/>
            <a:ext cx="6172200" cy="1894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chemeClr val="tx2"/>
                </a:solidFill>
                <a:effectLst/>
                <a:uLnTx/>
                <a:uFillTx/>
                <a:latin typeface="+mj-lt"/>
                <a:ea typeface="+mj-ea"/>
                <a:cs typeface="+mj-cs"/>
              </a:rPr>
              <a:t>Thank You</a:t>
            </a:r>
            <a:endParaRPr kumimoji="0" lang="en-US" sz="96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130425"/>
            <a:ext cx="7815290" cy="4298971"/>
          </a:xfrm>
        </p:spPr>
        <p:txBody>
          <a:bodyPr>
            <a:normAutofit/>
          </a:bodyPr>
          <a:lstStyle/>
          <a:p>
            <a:r>
              <a:rPr lang="en-IN" dirty="0" smtClean="0"/>
              <a:t> </a:t>
            </a:r>
            <a:endParaRPr lang="en-IN" dirty="0"/>
          </a:p>
        </p:txBody>
      </p:sp>
      <p:sp>
        <p:nvSpPr>
          <p:cNvPr id="7" name="Subtitle 6"/>
          <p:cNvSpPr>
            <a:spLocks noGrp="1"/>
          </p:cNvSpPr>
          <p:nvPr>
            <p:ph type="subTitle" idx="1"/>
          </p:nvPr>
        </p:nvSpPr>
        <p:spPr/>
        <p:txBody>
          <a:bodyPr/>
          <a:lstStyle/>
          <a:p>
            <a:endParaRPr lang="en-IN" dirty="0"/>
          </a:p>
        </p:txBody>
      </p:sp>
      <p:sp>
        <p:nvSpPr>
          <p:cNvPr id="12" name="Content Placeholder 2"/>
          <p:cNvSpPr txBox="1">
            <a:spLocks/>
          </p:cNvSpPr>
          <p:nvPr/>
        </p:nvSpPr>
        <p:spPr>
          <a:xfrm>
            <a:off x="457200" y="1600200"/>
            <a:ext cx="7467600" cy="487375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kumimoji="0" lang="en-PH" sz="3200" b="0" i="0" u="none" strike="noStrike" kern="1200" cap="none" spc="0" normalizeH="0" baseline="0" noProof="0" dirty="0" smtClean="0">
                <a:ln w="17780" cmpd="sng">
                  <a:noFill/>
                  <a:prstDash val="solid"/>
                  <a:miter lim="800000"/>
                </a:ln>
                <a:effectLst/>
                <a:uLnTx/>
                <a:uFillTx/>
                <a:latin typeface="Century Schoolbook"/>
                <a:ea typeface="+mn-ea"/>
                <a:cs typeface="+mn-cs"/>
              </a:rPr>
              <a:t>What is Infrared Spectroscopy?</a:t>
            </a:r>
          </a:p>
          <a:p>
            <a:pPr marL="274320" lvl="0" indent="-274320">
              <a:spcBef>
                <a:spcPts val="600"/>
              </a:spcBef>
              <a:buClr>
                <a:srgbClr val="FE8637"/>
              </a:buClr>
              <a:buSzPct val="70000"/>
              <a:buFont typeface="Wingdings"/>
              <a:buChar char=""/>
              <a:defRPr/>
            </a:pPr>
            <a:r>
              <a:rPr lang="en-PH" sz="3200" dirty="0" smtClean="0">
                <a:latin typeface="Century Schoolbook"/>
              </a:rPr>
              <a:t>Process involved in IR</a:t>
            </a:r>
            <a:endParaRPr kumimoji="0" lang="en-PH" sz="3200" b="0" i="0" u="none" strike="noStrike" kern="1200" cap="none" spc="0" normalizeH="0" baseline="0" noProof="0" dirty="0" smtClean="0">
              <a:ln>
                <a:noFill/>
              </a:ln>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kumimoji="0" lang="en-PH" sz="3200" b="0" i="0" u="none" strike="noStrike" kern="1200" cap="none" spc="0" normalizeH="0" baseline="0" noProof="0" dirty="0" smtClean="0">
                <a:ln>
                  <a:noFill/>
                </a:ln>
                <a:effectLst/>
                <a:uLnTx/>
                <a:uFillTx/>
                <a:latin typeface="Century Schoolbook"/>
                <a:ea typeface="+mn-ea"/>
                <a:cs typeface="+mn-cs"/>
              </a:rPr>
              <a:t>Uses and Application</a:t>
            </a: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kumimoji="0" lang="en-PH" sz="3200" b="0" i="0" u="none" strike="noStrike" kern="1200" cap="none" spc="0" normalizeH="0" baseline="0" noProof="0" dirty="0" smtClean="0">
                <a:ln>
                  <a:noFill/>
                </a:ln>
                <a:effectLst/>
                <a:uLnTx/>
                <a:uFillTx/>
                <a:latin typeface="Century Schoolbook"/>
                <a:ea typeface="+mn-ea"/>
                <a:cs typeface="+mn-cs"/>
              </a:rPr>
              <a:t>Advantages</a:t>
            </a: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kumimoji="0" lang="en-PH" sz="3200" b="0" i="0" u="none" strike="noStrike" kern="1200" cap="none" spc="0" normalizeH="0" baseline="0" noProof="0" dirty="0" smtClean="0">
                <a:ln>
                  <a:noFill/>
                </a:ln>
                <a:effectLst/>
                <a:uLnTx/>
                <a:uFillTx/>
                <a:latin typeface="Century Schoolbook"/>
                <a:ea typeface="+mn-ea"/>
                <a:cs typeface="+mn-cs"/>
              </a:rPr>
              <a:t>Disadvantages</a:t>
            </a: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kumimoji="0" lang="en-PH" sz="3200" b="0" i="0" u="none" strike="noStrike" kern="1200" cap="none" spc="0" normalizeH="0" baseline="0" noProof="0" dirty="0" smtClean="0">
                <a:ln>
                  <a:noFill/>
                </a:ln>
                <a:effectLst/>
                <a:uLnTx/>
                <a:uFillTx/>
                <a:latin typeface="Century Schoolbook"/>
                <a:ea typeface="+mn-ea"/>
                <a:cs typeface="+mn-cs"/>
              </a:rPr>
              <a:t>Conclusion</a:t>
            </a:r>
          </a:p>
          <a:p>
            <a:pPr marL="274320" marR="0" lvl="0" indent="-274320" algn="l" defTabSz="914400" rtl="0" eaLnBrk="1" fontAlgn="auto" latinLnBrk="0" hangingPunct="1">
              <a:lnSpc>
                <a:spcPct val="100000"/>
              </a:lnSpc>
              <a:spcBef>
                <a:spcPts val="600"/>
              </a:spcBef>
              <a:spcAft>
                <a:spcPts val="0"/>
              </a:spcAft>
              <a:buClr>
                <a:srgbClr val="FE8637"/>
              </a:buClr>
              <a:buSzPct val="70000"/>
              <a:tabLst/>
              <a:defRPr/>
            </a:pPr>
            <a:endParaRPr kumimoji="0" lang="en-US" sz="32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3" name="Title 1"/>
          <p:cNvSpPr txBox="1">
            <a:spLocks/>
          </p:cNvSpPr>
          <p:nvPr/>
        </p:nvSpPr>
        <p:spPr>
          <a:xfrm>
            <a:off x="457200" y="274638"/>
            <a:ext cx="7467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mj-lt"/>
                <a:ea typeface="+mj-ea"/>
                <a:cs typeface="+mj-cs"/>
              </a:rPr>
              <a:t>Contents</a:t>
            </a:r>
            <a:endParaRPr kumimoji="0" lang="en-US" sz="44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dirty="0"/>
          </a:p>
        </p:txBody>
      </p:sp>
      <p:sp>
        <p:nvSpPr>
          <p:cNvPr id="7" name="Title 1"/>
          <p:cNvSpPr txBox="1">
            <a:spLocks/>
          </p:cNvSpPr>
          <p:nvPr/>
        </p:nvSpPr>
        <p:spPr>
          <a:xfrm>
            <a:off x="1071538" y="228600"/>
            <a:ext cx="7215238" cy="158425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PH" sz="4000" b="1" i="0" u="none" strike="noStrike" kern="1200" cap="none" spc="0" normalizeH="0" baseline="0" noProof="0" dirty="0" smtClean="0">
                <a:ln w="17780" cmpd="sng">
                  <a:noFill/>
                  <a:prstDash val="solid"/>
                  <a:miter lim="800000"/>
                </a:ln>
                <a:solidFill>
                  <a:srgbClr val="FF0000"/>
                </a:solidFill>
                <a:effectLst/>
                <a:uLnTx/>
                <a:uFillTx/>
                <a:latin typeface="+mj-lt"/>
                <a:ea typeface="+mj-ea"/>
                <a:cs typeface="+mj-cs"/>
              </a:rPr>
              <a:t>What is Infrared Spectroscopy?</a:t>
            </a:r>
            <a:endParaRPr kumimoji="0" lang="en-PH" sz="4000" b="1" i="0" u="none" strike="noStrike" kern="1200" cap="none" spc="0" normalizeH="0" baseline="0" noProof="0" dirty="0">
              <a:ln w="17780" cmpd="sng">
                <a:noFill/>
                <a:prstDash val="solid"/>
                <a:miter lim="800000"/>
              </a:ln>
              <a:solidFill>
                <a:srgbClr val="FF0000"/>
              </a:solidFill>
              <a:effectLst/>
              <a:uLnTx/>
              <a:uFillTx/>
              <a:latin typeface="+mj-lt"/>
              <a:ea typeface="+mj-ea"/>
              <a:cs typeface="+mj-cs"/>
            </a:endParaRPr>
          </a:p>
        </p:txBody>
      </p:sp>
      <p:sp>
        <p:nvSpPr>
          <p:cNvPr id="8" name="Title 7"/>
          <p:cNvSpPr>
            <a:spLocks noGrp="1"/>
          </p:cNvSpPr>
          <p:nvPr>
            <p:ph type="ctrTitle"/>
          </p:nvPr>
        </p:nvSpPr>
        <p:spPr/>
        <p:txBody>
          <a:bodyPr/>
          <a:lstStyle/>
          <a:p>
            <a:endParaRPr lang="en-IN"/>
          </a:p>
        </p:txBody>
      </p:sp>
      <p:sp>
        <p:nvSpPr>
          <p:cNvPr id="10" name="Content Placeholder 4"/>
          <p:cNvSpPr txBox="1">
            <a:spLocks/>
          </p:cNvSpPr>
          <p:nvPr/>
        </p:nvSpPr>
        <p:spPr>
          <a:xfrm>
            <a:off x="357158" y="1643050"/>
            <a:ext cx="8786842" cy="36576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Is the spectroscopy that deals with the</a:t>
            </a:r>
            <a:r>
              <a:rPr kumimoji="0" lang="en-PH" sz="3200" b="0" i="0" u="none" strike="noStrike" kern="1200" cap="none" spc="0" normalizeH="0" noProof="0" dirty="0" smtClean="0">
                <a:ln>
                  <a:noFill/>
                </a:ln>
                <a:effectLst/>
                <a:uLnTx/>
                <a:uFillTx/>
                <a:latin typeface="Times New Roman" pitchFamily="18" charset="0"/>
                <a:ea typeface="Adobe Gothic Std B" pitchFamily="34" charset="-128"/>
                <a:cs typeface="Times New Roman" pitchFamily="18" charset="0"/>
              </a:rPr>
              <a:t> </a:t>
            </a: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infrared region of the electromagnetic spectrum, that is light with a longer wavelength and lower</a:t>
            </a:r>
            <a:r>
              <a:rPr kumimoji="0" lang="en-PH" sz="3200" b="0" i="0" u="none" strike="noStrike" kern="1200" cap="none" spc="0" normalizeH="0" noProof="0" dirty="0" smtClean="0">
                <a:ln>
                  <a:noFill/>
                </a:ln>
                <a:effectLst/>
                <a:uLnTx/>
                <a:uFillTx/>
                <a:latin typeface="Times New Roman" pitchFamily="18" charset="0"/>
                <a:ea typeface="Adobe Gothic Std B" pitchFamily="34" charset="-128"/>
                <a:cs typeface="Times New Roman" pitchFamily="18" charset="0"/>
              </a:rPr>
              <a:t> </a:t>
            </a: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frequency than visible light. </a:t>
            </a: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PH" sz="2800" b="0" i="0" u="none" strike="noStrike" kern="1200" cap="none" spc="0" normalizeH="0" baseline="0" noProof="0" dirty="0" smtClean="0">
              <a:ln>
                <a:noFill/>
              </a:ln>
              <a:solidFill>
                <a:srgbClr val="002060"/>
              </a:solidFill>
              <a:effectLst/>
              <a:uLnTx/>
              <a:uFillTx/>
              <a:latin typeface="Adobe Gothic Std B" pitchFamily="34" charset="-128"/>
              <a:ea typeface="Adobe Gothic Std B" pitchFamily="34" charset="-128"/>
              <a:cs typeface="Arial" pitchFamily="34" charset="0"/>
            </a:endParaRPr>
          </a:p>
        </p:txBody>
      </p:sp>
      <p:pic>
        <p:nvPicPr>
          <p:cNvPr id="9" name="Picture 8" descr="Image result for ir spectrum graph"/>
          <p:cNvPicPr/>
          <p:nvPr/>
        </p:nvPicPr>
        <p:blipFill>
          <a:blip r:embed="rId2"/>
          <a:srcRect/>
          <a:stretch>
            <a:fillRect/>
          </a:stretch>
        </p:blipFill>
        <p:spPr bwMode="auto">
          <a:xfrm>
            <a:off x="928662" y="3643314"/>
            <a:ext cx="7429552" cy="28575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dirty="0"/>
          </a:p>
        </p:txBody>
      </p:sp>
      <p:sp>
        <p:nvSpPr>
          <p:cNvPr id="7" name="Title 1"/>
          <p:cNvSpPr txBox="1">
            <a:spLocks/>
          </p:cNvSpPr>
          <p:nvPr/>
        </p:nvSpPr>
        <p:spPr>
          <a:xfrm>
            <a:off x="685800" y="228600"/>
            <a:ext cx="7543800" cy="1600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PH" sz="4400" b="1" i="0" u="none" strike="noStrike" kern="1200" cap="none" spc="0" normalizeH="0" baseline="0" noProof="0" dirty="0" smtClean="0">
                <a:ln>
                  <a:noFill/>
                </a:ln>
                <a:solidFill>
                  <a:srgbClr val="FF0000"/>
                </a:solidFill>
                <a:effectLst/>
                <a:uLnTx/>
                <a:uFillTx/>
                <a:latin typeface="+mj-lt"/>
                <a:ea typeface="+mj-ea"/>
                <a:cs typeface="+mj-cs"/>
              </a:rPr>
              <a:t>Infrared Spectrometer</a:t>
            </a:r>
            <a:endParaRPr kumimoji="0" lang="en-PH" sz="4400" b="1" i="0" u="none" strike="noStrike" kern="1200" cap="none" spc="0" normalizeH="0" baseline="0" noProof="0" dirty="0">
              <a:ln>
                <a:noFill/>
              </a:ln>
              <a:solidFill>
                <a:srgbClr val="FF0000"/>
              </a:solidFill>
              <a:effectLst/>
              <a:uLnTx/>
              <a:uFillTx/>
              <a:latin typeface="+mj-lt"/>
              <a:ea typeface="+mj-ea"/>
              <a:cs typeface="+mj-cs"/>
            </a:endParaRPr>
          </a:p>
        </p:txBody>
      </p:sp>
      <p:sp>
        <p:nvSpPr>
          <p:cNvPr id="8" name="Title 7"/>
          <p:cNvSpPr>
            <a:spLocks noGrp="1"/>
          </p:cNvSpPr>
          <p:nvPr>
            <p:ph type="ctrTitle"/>
          </p:nvPr>
        </p:nvSpPr>
        <p:spPr/>
        <p:txBody>
          <a:bodyPr/>
          <a:lstStyle/>
          <a:p>
            <a:endParaRPr lang="en-IN" dirty="0"/>
          </a:p>
        </p:txBody>
      </p:sp>
      <p:sp>
        <p:nvSpPr>
          <p:cNvPr id="9" name="Content Placeholder 3"/>
          <p:cNvSpPr txBox="1">
            <a:spLocks/>
          </p:cNvSpPr>
          <p:nvPr/>
        </p:nvSpPr>
        <p:spPr>
          <a:xfrm>
            <a:off x="357158" y="4143380"/>
            <a:ext cx="8715436" cy="2428892"/>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Infrared Spectrometer determines the wavelength and absorbance of a sample in the infrared region of the electromagnetic spectrum.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PH" sz="3200" b="0" i="0" u="none" strike="noStrike" kern="1200" cap="none" spc="0" normalizeH="0" baseline="0" noProof="0" dirty="0">
              <a:ln>
                <a:noFill/>
              </a:ln>
              <a:effectLst/>
              <a:uLnTx/>
              <a:uFillTx/>
              <a:latin typeface="Times New Roman" pitchFamily="18" charset="0"/>
              <a:cs typeface="Times New Roman" pitchFamily="18" charset="0"/>
            </a:endParaRPr>
          </a:p>
        </p:txBody>
      </p:sp>
      <p:pic>
        <p:nvPicPr>
          <p:cNvPr id="10" name="Content Placeholder 4"/>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2285984" y="1643050"/>
            <a:ext cx="3857652" cy="1981200"/>
          </a:xfrm>
          <a:effectLst>
            <a:outerShdw blurRad="63500" sx="102000" sy="102000" algn="ct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dirty="0"/>
          </a:p>
        </p:txBody>
      </p:sp>
      <p:sp>
        <p:nvSpPr>
          <p:cNvPr id="7" name="Title 1"/>
          <p:cNvSpPr txBox="1">
            <a:spLocks/>
          </p:cNvSpPr>
          <p:nvPr/>
        </p:nvSpPr>
        <p:spPr>
          <a:xfrm>
            <a:off x="1000100" y="0"/>
            <a:ext cx="7000924" cy="1600200"/>
          </a:xfrm>
          <a:prstGeom prst="rect">
            <a:avLst/>
          </a:prstGeom>
        </p:spPr>
        <p:txBody>
          <a:bodyPr vert="horz" lIns="91440" tIns="45720" rIns="91440" bIns="45720" rtlCol="0" anchor="ctr">
            <a:normAutofit fontScale="92500" lnSpcReduction="20000"/>
          </a:bodyPr>
          <a:lstStyle/>
          <a:p>
            <a:pPr algn="ctr">
              <a:spcBef>
                <a:spcPct val="0"/>
              </a:spcBef>
              <a:defRPr/>
            </a:pPr>
            <a:r>
              <a:rPr lang="en-PH" sz="4400" b="1" dirty="0" smtClean="0">
                <a:solidFill>
                  <a:srgbClr val="FF0000"/>
                </a:solidFill>
              </a:rPr>
              <a:t>IR Frequency Range</a:t>
            </a:r>
            <a:r>
              <a:rPr lang="en-PH" sz="4400" dirty="0" smtClean="0"/>
              <a:t/>
            </a:r>
            <a:br>
              <a:rPr lang="en-PH" sz="4400" dirty="0" smtClean="0"/>
            </a:br>
            <a:r>
              <a:rPr lang="en-PH" sz="4400" b="1" dirty="0" smtClean="0">
                <a:solidFill>
                  <a:srgbClr val="FF0000"/>
                </a:solidFill>
              </a:rPr>
              <a:t>of</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PH" sz="4400" b="1" i="0" u="none" strike="noStrike" kern="1200" cap="none" spc="0" normalizeH="0" baseline="0" noProof="0" dirty="0" smtClean="0">
                <a:ln>
                  <a:noFill/>
                </a:ln>
                <a:solidFill>
                  <a:srgbClr val="FF0000"/>
                </a:solidFill>
                <a:effectLst/>
                <a:uLnTx/>
                <a:uFillTx/>
                <a:latin typeface="+mj-lt"/>
                <a:ea typeface="+mj-ea"/>
                <a:cs typeface="+mj-cs"/>
              </a:rPr>
              <a:t>Functional Groups</a:t>
            </a:r>
            <a:endParaRPr kumimoji="0" lang="en-PH" sz="4400" b="1" i="0" u="none" strike="noStrike" kern="1200" cap="none" spc="0" normalizeH="0" baseline="0" noProof="0" dirty="0">
              <a:ln>
                <a:noFill/>
              </a:ln>
              <a:solidFill>
                <a:srgbClr val="FF0000"/>
              </a:solidFill>
              <a:effectLst/>
              <a:uLnTx/>
              <a:uFillTx/>
              <a:latin typeface="+mj-lt"/>
              <a:ea typeface="+mj-ea"/>
              <a:cs typeface="+mj-cs"/>
            </a:endParaRPr>
          </a:p>
        </p:txBody>
      </p:sp>
      <p:sp>
        <p:nvSpPr>
          <p:cNvPr id="8" name="Title 7"/>
          <p:cNvSpPr>
            <a:spLocks noGrp="1"/>
          </p:cNvSpPr>
          <p:nvPr>
            <p:ph type="ctrTitle"/>
          </p:nvPr>
        </p:nvSpPr>
        <p:spPr>
          <a:xfrm>
            <a:off x="642910" y="1500174"/>
            <a:ext cx="7772400" cy="1470025"/>
          </a:xfrm>
        </p:spPr>
        <p:txBody>
          <a:bodyPr/>
          <a:lstStyle/>
          <a:p>
            <a:endParaRPr lang="en-IN" dirty="0"/>
          </a:p>
        </p:txBody>
      </p:sp>
      <p:sp>
        <p:nvSpPr>
          <p:cNvPr id="9" name="Content Placeholder 3"/>
          <p:cNvSpPr txBox="1">
            <a:spLocks/>
          </p:cNvSpPr>
          <p:nvPr/>
        </p:nvSpPr>
        <p:spPr>
          <a:xfrm>
            <a:off x="762000" y="1443030"/>
            <a:ext cx="7881966" cy="120015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PH" sz="1800" b="1"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Different groups absorb at different wavelengths--characteristic frequencies. Carbonyl groups absorb at certain frequencies, primary amines at others, phenyl groups at still others, and so on. </a:t>
            </a:r>
            <a:endParaRPr kumimoji="0" lang="en-PH" sz="1800" b="1" u="none" strike="noStrike" kern="1200" cap="none" spc="0" normalizeH="0" baseline="0" noProof="0" dirty="0">
              <a:ln>
                <a:noFill/>
              </a:ln>
              <a:effectLst/>
              <a:uLnTx/>
              <a:uFillTx/>
              <a:latin typeface="Times New Roman" pitchFamily="18" charset="0"/>
              <a:ea typeface="Adobe Gothic Std B" pitchFamily="34" charset="-128"/>
              <a:cs typeface="Times New Roman" pitchFamily="18" charset="0"/>
            </a:endParaRPr>
          </a:p>
        </p:txBody>
      </p:sp>
      <p:graphicFrame>
        <p:nvGraphicFramePr>
          <p:cNvPr id="10" name="Table 9"/>
          <p:cNvGraphicFramePr>
            <a:graphicFrameLocks noGrp="1"/>
          </p:cNvGraphicFramePr>
          <p:nvPr/>
        </p:nvGraphicFramePr>
        <p:xfrm>
          <a:off x="1214414" y="3143248"/>
          <a:ext cx="7215237" cy="2944368"/>
        </p:xfrm>
        <a:graphic>
          <a:graphicData uri="http://schemas.openxmlformats.org/drawingml/2006/table">
            <a:tbl>
              <a:tblPr/>
              <a:tblGrid>
                <a:gridCol w="2405079"/>
                <a:gridCol w="2405079"/>
                <a:gridCol w="2405079"/>
              </a:tblGrid>
              <a:tr h="108585">
                <a:tc>
                  <a:txBody>
                    <a:bodyPr/>
                    <a:lstStyle/>
                    <a:p>
                      <a:pPr>
                        <a:lnSpc>
                          <a:spcPct val="115000"/>
                        </a:lnSpc>
                        <a:spcAft>
                          <a:spcPts val="0"/>
                        </a:spcAft>
                      </a:pPr>
                      <a:r>
                        <a:rPr lang="en-IN" sz="1200" b="1">
                          <a:latin typeface="Arial"/>
                          <a:ea typeface="Times New Roman"/>
                          <a:cs typeface="Times New Roman"/>
                        </a:rPr>
                        <a:t>Functional Group</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Frequency (cm-1)</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intensity</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water OH Stretch</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3700-3100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N-H stretch</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3500-3350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 stretch</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~2250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14300">
                <a:tc>
                  <a:txBody>
                    <a:bodyPr/>
                    <a:lstStyle/>
                    <a:p>
                      <a:pPr>
                        <a:lnSpc>
                          <a:spcPct val="115000"/>
                        </a:lnSpc>
                        <a:spcAft>
                          <a:spcPts val="0"/>
                        </a:spcAft>
                      </a:pPr>
                      <a:r>
                        <a:rPr lang="en-IN" sz="1200" b="1">
                          <a:latin typeface="Arial"/>
                          <a:ea typeface="Times New Roman"/>
                          <a:cs typeface="Times New Roman"/>
                        </a:rPr>
                        <a:t>C=O aldehyde</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1740-1720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C=O ester</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1750-1720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14300">
                <a:tc>
                  <a:txBody>
                    <a:bodyPr/>
                    <a:lstStyle/>
                    <a:p>
                      <a:pPr>
                        <a:lnSpc>
                          <a:spcPct val="115000"/>
                        </a:lnSpc>
                        <a:spcAft>
                          <a:spcPts val="0"/>
                        </a:spcAft>
                      </a:pPr>
                      <a:r>
                        <a:rPr lang="en-IN" sz="1200" b="1">
                          <a:latin typeface="Arial"/>
                          <a:ea typeface="Times New Roman"/>
                          <a:cs typeface="Times New Roman"/>
                        </a:rPr>
                        <a:t>C=O ketone</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1745-1715</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C=O amide</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1700-1500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C=C alkene</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1680-1600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weak</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14300">
                <a:tc>
                  <a:txBody>
                    <a:bodyPr/>
                    <a:lstStyle/>
                    <a:p>
                      <a:pPr>
                        <a:lnSpc>
                          <a:spcPct val="115000"/>
                        </a:lnSpc>
                        <a:spcAft>
                          <a:spcPts val="0"/>
                        </a:spcAft>
                      </a:pPr>
                      <a:r>
                        <a:rPr lang="en-IN" sz="1200" b="1">
                          <a:latin typeface="Arial"/>
                          <a:ea typeface="Times New Roman"/>
                          <a:cs typeface="Times New Roman"/>
                        </a:rPr>
                        <a:t>C=C aromatic</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1600-1400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weak</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C-F</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1400-1000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14300">
                <a:tc>
                  <a:txBody>
                    <a:bodyPr/>
                    <a:lstStyle/>
                    <a:p>
                      <a:pPr>
                        <a:lnSpc>
                          <a:spcPct val="115000"/>
                        </a:lnSpc>
                        <a:spcAft>
                          <a:spcPts val="0"/>
                        </a:spcAft>
                      </a:pPr>
                      <a:r>
                        <a:rPr lang="en-IN" sz="1200" b="1">
                          <a:latin typeface="Arial"/>
                          <a:ea typeface="Times New Roman"/>
                          <a:cs typeface="Times New Roman"/>
                        </a:rPr>
                        <a:t>C-Cl</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800-600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C-Br</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750-500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strong</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r>
              <a:tr h="108585">
                <a:tc>
                  <a:txBody>
                    <a:bodyPr/>
                    <a:lstStyle/>
                    <a:p>
                      <a:pPr>
                        <a:lnSpc>
                          <a:spcPct val="115000"/>
                        </a:lnSpc>
                        <a:spcAft>
                          <a:spcPts val="0"/>
                        </a:spcAft>
                      </a:pPr>
                      <a:r>
                        <a:rPr lang="en-IN" sz="1200" b="1">
                          <a:latin typeface="Arial"/>
                          <a:ea typeface="Times New Roman"/>
                          <a:cs typeface="Times New Roman"/>
                        </a:rPr>
                        <a:t>C-I</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a:latin typeface="Arial"/>
                          <a:ea typeface="Times New Roman"/>
                          <a:cs typeface="Times New Roman"/>
                        </a:rPr>
                        <a:t>~500</a:t>
                      </a:r>
                      <a:endParaRPr lang="en-IN" sz="1100">
                        <a:latin typeface="Calibri"/>
                        <a:ea typeface="Calibri"/>
                        <a:cs typeface="Times New Roman"/>
                      </a:endParaRPr>
                    </a:p>
                  </a:txBody>
                  <a:tcPr marL="0" marR="0" marT="0" marB="0" anchor="ctr">
                    <a:lnL>
                      <a:noFill/>
                    </a:lnL>
                    <a:lnR>
                      <a:noFill/>
                    </a:lnR>
                    <a:lnT>
                      <a:noFill/>
                    </a:lnT>
                    <a:lnB>
                      <a:noFill/>
                    </a:lnB>
                    <a:solidFill>
                      <a:srgbClr val="FFFFFF"/>
                    </a:solidFill>
                  </a:tcPr>
                </a:tc>
                <a:tc>
                  <a:txBody>
                    <a:bodyPr/>
                    <a:lstStyle/>
                    <a:p>
                      <a:pPr algn="ctr">
                        <a:lnSpc>
                          <a:spcPct val="115000"/>
                        </a:lnSpc>
                        <a:spcAft>
                          <a:spcPts val="0"/>
                        </a:spcAft>
                      </a:pPr>
                      <a:r>
                        <a:rPr lang="en-IN" sz="1200" b="1" dirty="0">
                          <a:latin typeface="Arial"/>
                          <a:ea typeface="Times New Roman"/>
                          <a:cs typeface="Times New Roman"/>
                        </a:rPr>
                        <a:t>strong</a:t>
                      </a:r>
                      <a:endParaRPr lang="en-IN" sz="1100" dirty="0">
                        <a:latin typeface="Calibri"/>
                        <a:ea typeface="Calibri"/>
                        <a:cs typeface="Times New Roman"/>
                      </a:endParaRPr>
                    </a:p>
                  </a:txBody>
                  <a:tcPr marL="0" marR="0" marT="0" marB="0" anchor="ctr">
                    <a:lnL>
                      <a:noFill/>
                    </a:lnL>
                    <a:lnR>
                      <a:noFill/>
                    </a:lnR>
                    <a:lnT>
                      <a:noFill/>
                    </a:lnT>
                    <a:lnB>
                      <a:noFill/>
                    </a:lnB>
                    <a:solidFill>
                      <a:srgbClr val="FFFFFF"/>
                    </a:solidFill>
                  </a:tcPr>
                </a:tc>
              </a:tr>
            </a:tbl>
          </a:graphicData>
        </a:graphic>
      </p:graphicFrame>
      <p:pic>
        <p:nvPicPr>
          <p:cNvPr id="11265" name="Picture 73" descr="http://www.chem.ucla.edu/~bacher/Resources/image-1283465343.gif"/>
          <p:cNvPicPr>
            <a:picLocks noChangeAspect="1" noChangeArrowheads="1"/>
          </p:cNvPicPr>
          <p:nvPr/>
        </p:nvPicPr>
        <p:blipFill>
          <a:blip r:embed="rId2"/>
          <a:srcRect/>
          <a:stretch>
            <a:fillRect/>
          </a:stretch>
        </p:blipFill>
        <p:spPr bwMode="auto">
          <a:xfrm>
            <a:off x="0" y="0"/>
            <a:ext cx="285750" cy="133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dirty="0"/>
          </a:p>
        </p:txBody>
      </p:sp>
      <p:sp>
        <p:nvSpPr>
          <p:cNvPr id="7" name="Title 1"/>
          <p:cNvSpPr txBox="1">
            <a:spLocks/>
          </p:cNvSpPr>
          <p:nvPr/>
        </p:nvSpPr>
        <p:spPr>
          <a:xfrm>
            <a:off x="914400" y="0"/>
            <a:ext cx="7729566" cy="121442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PH" sz="4400" b="1" i="0" u="none" strike="noStrike" kern="1200" cap="none" spc="0" normalizeH="0" baseline="0" noProof="0" dirty="0" smtClean="0">
                <a:ln>
                  <a:noFill/>
                </a:ln>
                <a:solidFill>
                  <a:srgbClr val="FF0000"/>
                </a:solidFill>
                <a:effectLst/>
                <a:uLnTx/>
                <a:uFillTx/>
                <a:latin typeface="+mj-lt"/>
                <a:ea typeface="+mj-ea"/>
                <a:cs typeface="+mj-cs"/>
              </a:rPr>
              <a:t>The IR Spectroscopic Process</a:t>
            </a:r>
            <a:endParaRPr kumimoji="0" lang="en-PH" sz="4400" b="1" i="0" u="none" strike="noStrike" kern="1200" cap="none" spc="0" normalizeH="0" baseline="0" noProof="0" dirty="0">
              <a:ln>
                <a:noFill/>
              </a:ln>
              <a:solidFill>
                <a:srgbClr val="FF0000"/>
              </a:solidFill>
              <a:effectLst/>
              <a:uLnTx/>
              <a:uFillTx/>
              <a:latin typeface="+mj-lt"/>
              <a:ea typeface="+mj-ea"/>
              <a:cs typeface="+mj-cs"/>
            </a:endParaRPr>
          </a:p>
        </p:txBody>
      </p:sp>
      <p:sp>
        <p:nvSpPr>
          <p:cNvPr id="8" name="Title 7"/>
          <p:cNvSpPr>
            <a:spLocks noGrp="1"/>
          </p:cNvSpPr>
          <p:nvPr>
            <p:ph type="ctrTitle"/>
          </p:nvPr>
        </p:nvSpPr>
        <p:spPr>
          <a:xfrm>
            <a:off x="685800" y="1571613"/>
            <a:ext cx="7672414" cy="4643470"/>
          </a:xfrm>
        </p:spPr>
        <p:txBody>
          <a:bodyPr/>
          <a:lstStyle/>
          <a:p>
            <a:endParaRPr lang="en-IN" dirty="0"/>
          </a:p>
        </p:txBody>
      </p:sp>
      <p:sp>
        <p:nvSpPr>
          <p:cNvPr id="9" name="Content Placeholder 2"/>
          <p:cNvSpPr txBox="1">
            <a:spLocks/>
          </p:cNvSpPr>
          <p:nvPr/>
        </p:nvSpPr>
        <p:spPr>
          <a:xfrm>
            <a:off x="714348" y="2500306"/>
            <a:ext cx="7543800" cy="3886200"/>
          </a:xfrm>
          <a:prstGeom prst="rect">
            <a:avLst/>
          </a:prstGeom>
        </p:spPr>
        <p:txBody>
          <a:bodyPr vert="horz" lIns="91440" tIns="45720" rIns="91440" bIns="45720" rtlCol="0">
            <a:normAutofit fontScale="77500" lnSpcReduction="20000"/>
          </a:bodyPr>
          <a:lstStyle/>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The quantum mechanical energy levels observed in IR spectroscopy are those of molecular vibration</a:t>
            </a: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We perceive this vibration as heat</a:t>
            </a: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endPar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When we say a covalent bond between two atoms is of a certain length, we are citing an average because the bond behaves as if it were a vibrating spring connecting the two atoms </a:t>
            </a: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endPar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r>
              <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rPr>
              <a:t>For a simple diatomic molecule, this model is easy to visualize:</a:t>
            </a: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endParaRPr kumimoji="0" lang="en-PH" sz="3200" b="0" i="0" u="none" strike="noStrike" kern="1200" cap="none" spc="0" normalizeH="0" baseline="0" noProof="0" dirty="0" smtClean="0">
              <a:ln>
                <a:noFill/>
              </a:ln>
              <a:effectLst/>
              <a:uLnTx/>
              <a:uFillTx/>
              <a:latin typeface="Times New Roman" pitchFamily="18" charset="0"/>
              <a:ea typeface="Adobe Gothic Std B" pitchFamily="34" charset="-128"/>
              <a:cs typeface="Times New Roman" pitchFamily="18" charset="0"/>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endParaRPr kumimoji="0" lang="en-PH" sz="3200" b="0" i="0" u="none" strike="noStrike" kern="1200" cap="none" spc="0" normalizeH="0" baseline="0" noProof="0" dirty="0">
              <a:ln>
                <a:noFill/>
              </a:ln>
              <a:effectLst/>
              <a:uLnTx/>
              <a:uFillTx/>
              <a:latin typeface="Times New Roman" pitchFamily="18" charset="0"/>
              <a:ea typeface="Adobe Gothic Std B" pitchFamily="34" charset="-128"/>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130425"/>
            <a:ext cx="7815290" cy="4298971"/>
          </a:xfrm>
        </p:spPr>
        <p:txBody>
          <a:bodyPr>
            <a:normAutofit/>
          </a:bodyPr>
          <a:lstStyle/>
          <a:p>
            <a:endParaRPr lang="en-IN" dirty="0"/>
          </a:p>
        </p:txBody>
      </p:sp>
      <p:sp>
        <p:nvSpPr>
          <p:cNvPr id="6" name="Subtitle 5"/>
          <p:cNvSpPr>
            <a:spLocks noGrp="1"/>
          </p:cNvSpPr>
          <p:nvPr>
            <p:ph type="subTitle" idx="1"/>
          </p:nvPr>
        </p:nvSpPr>
        <p:spPr>
          <a:xfrm>
            <a:off x="1371600" y="4214818"/>
            <a:ext cx="6400800" cy="1423982"/>
          </a:xfrm>
        </p:spPr>
        <p:txBody>
          <a:bodyPr/>
          <a:lstStyle/>
          <a:p>
            <a:endParaRPr lang="en-IN" dirty="0"/>
          </a:p>
        </p:txBody>
      </p:sp>
      <p:sp>
        <p:nvSpPr>
          <p:cNvPr id="7" name="Content Placeholder 2"/>
          <p:cNvSpPr txBox="1">
            <a:spLocks/>
          </p:cNvSpPr>
          <p:nvPr/>
        </p:nvSpPr>
        <p:spPr>
          <a:xfrm>
            <a:off x="533400" y="533400"/>
            <a:ext cx="7772400" cy="4648200"/>
          </a:xfrm>
          <a:prstGeom prst="rect">
            <a:avLst/>
          </a:prstGeom>
        </p:spPr>
        <p:txBody>
          <a:bodyPr vert="horz" lIns="91440" tIns="45720" rIns="91440" bIns="45720" rtlCol="0">
            <a:normAutofit/>
          </a:bodyPr>
          <a:lstStyle/>
          <a:p>
            <a:pPr marL="457200" marR="0" lvl="2" indent="-457200" algn="ctr" defTabSz="914400" rtl="0" eaLnBrk="1" fontAlgn="auto" latinLnBrk="0" hangingPunct="1">
              <a:lnSpc>
                <a:spcPct val="100000"/>
              </a:lnSpc>
              <a:spcBef>
                <a:spcPct val="20000"/>
              </a:spcBef>
              <a:spcAft>
                <a:spcPts val="0"/>
              </a:spcAft>
              <a:buClrTx/>
              <a:buSzTx/>
              <a:buFont typeface="+mj-lt"/>
              <a:buAutoNum type="arabicPeriod" startAt="5"/>
              <a:tabLst/>
              <a:defRPr/>
            </a:pPr>
            <a:r>
              <a:rPr kumimoji="0" lang="en-PH" sz="2400" b="1" i="0" u="none" strike="noStrike" kern="1200" cap="none" spc="0" normalizeH="0" baseline="0" noProof="0" dirty="0" smtClean="0">
                <a:ln>
                  <a:noFill/>
                </a:ln>
                <a:effectLst/>
                <a:uLnTx/>
                <a:uFillTx/>
                <a:latin typeface="+mj-lt"/>
                <a:ea typeface="Adobe Gothic Std B" pitchFamily="34" charset="-128"/>
                <a:cs typeface="+mn-cs"/>
              </a:rPr>
              <a:t>There are two types of bond vibration:</a:t>
            </a: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PH" sz="2400" b="1" i="1" u="none" strike="noStrike" kern="1200" cap="none" spc="0" normalizeH="0" baseline="0" noProof="0" dirty="0" smtClean="0">
                <a:ln>
                  <a:noFill/>
                </a:ln>
                <a:solidFill>
                  <a:srgbClr val="0070C0"/>
                </a:solidFill>
                <a:effectLst/>
                <a:uLnTx/>
                <a:uFillTx/>
                <a:latin typeface="+mn-lt"/>
                <a:ea typeface="+mn-ea"/>
                <a:cs typeface="+mn-cs"/>
              </a:rPr>
              <a:t>Stretch – Vibration or oscillation along the line of the bond</a:t>
            </a: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PH" sz="2400" b="1" i="1"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PH" sz="2400" b="1" i="1"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PH" sz="2400" b="1" i="1"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PH" sz="2400" b="1" i="1"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PH" sz="2400" b="1" i="1"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PH" sz="2400" b="1" i="1" u="none" strike="noStrike" kern="1200" cap="none" spc="0" normalizeH="0" baseline="0" noProof="0" dirty="0" smtClean="0">
                <a:ln>
                  <a:noFill/>
                </a:ln>
                <a:solidFill>
                  <a:srgbClr val="0070C0"/>
                </a:solidFill>
                <a:effectLst/>
                <a:uLnTx/>
                <a:uFillTx/>
                <a:latin typeface="+mn-lt"/>
                <a:ea typeface="Adobe Gothic Std B" pitchFamily="34" charset="-128"/>
                <a:cs typeface="+mn-cs"/>
              </a:rPr>
              <a:t>Bend – Vibration or oscillation not along the line of the </a:t>
            </a:r>
            <a:r>
              <a:rPr kumimoji="0" lang="en-PH" sz="2400" b="1" i="1" u="none" strike="noStrike" kern="1200" cap="none" spc="0" normalizeH="0" baseline="0" noProof="0" dirty="0" smtClean="0">
                <a:ln>
                  <a:noFill/>
                </a:ln>
                <a:solidFill>
                  <a:schemeClr val="accent3">
                    <a:lumMod val="50000"/>
                  </a:schemeClr>
                </a:solidFill>
                <a:effectLst/>
                <a:uLnTx/>
                <a:uFillTx/>
                <a:latin typeface="+mn-lt"/>
                <a:ea typeface="Adobe Gothic Std B" pitchFamily="34" charset="-128"/>
                <a:cs typeface="+mn-cs"/>
              </a:rPr>
              <a:t>bond</a:t>
            </a:r>
          </a:p>
          <a:p>
            <a:pPr marL="274320" marR="0" lvl="2" indent="-27432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PH" sz="2400" b="1" i="1" u="none" strike="noStrike" kern="1200" cap="none" spc="0" normalizeH="0" baseline="0" noProof="0" dirty="0">
              <a:ln>
                <a:noFill/>
              </a:ln>
              <a:solidFill>
                <a:schemeClr val="accent3">
                  <a:lumMod val="50000"/>
                </a:schemeClr>
              </a:solidFill>
              <a:effectLst/>
              <a:uLnTx/>
              <a:uFillTx/>
              <a:latin typeface="+mn-lt"/>
              <a:ea typeface="Adobe Gothic Std B" pitchFamily="34" charset="-128"/>
              <a:cs typeface="+mn-cs"/>
            </a:endParaRPr>
          </a:p>
        </p:txBody>
      </p:sp>
      <p:grpSp>
        <p:nvGrpSpPr>
          <p:cNvPr id="8" name="Group 7"/>
          <p:cNvGrpSpPr>
            <a:grpSpLocks/>
          </p:cNvGrpSpPr>
          <p:nvPr/>
        </p:nvGrpSpPr>
        <p:grpSpPr bwMode="auto">
          <a:xfrm>
            <a:off x="2881535" y="2262788"/>
            <a:ext cx="1296678" cy="1113708"/>
            <a:chOff x="816" y="672"/>
            <a:chExt cx="1728" cy="1392"/>
          </a:xfrm>
        </p:grpSpPr>
        <p:sp>
          <p:nvSpPr>
            <p:cNvPr id="9" name="Oval 8"/>
            <p:cNvSpPr>
              <a:spLocks noChangeArrowheads="1"/>
            </p:cNvSpPr>
            <p:nvPr/>
          </p:nvSpPr>
          <p:spPr bwMode="auto">
            <a:xfrm>
              <a:off x="816" y="1680"/>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10" name="Oval 9"/>
            <p:cNvSpPr>
              <a:spLocks noChangeArrowheads="1"/>
            </p:cNvSpPr>
            <p:nvPr/>
          </p:nvSpPr>
          <p:spPr bwMode="auto">
            <a:xfrm>
              <a:off x="816" y="672"/>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11" name="Oval 10"/>
            <p:cNvSpPr>
              <a:spLocks noChangeArrowheads="1"/>
            </p:cNvSpPr>
            <p:nvPr/>
          </p:nvSpPr>
          <p:spPr bwMode="auto">
            <a:xfrm>
              <a:off x="1392" y="1056"/>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dirty="0">
                  <a:latin typeface="Arial" charset="0"/>
                </a:rPr>
                <a:t>C</a:t>
              </a:r>
            </a:p>
          </p:txBody>
        </p:sp>
        <p:sp>
          <p:nvSpPr>
            <p:cNvPr id="12" name="Line 8"/>
            <p:cNvSpPr>
              <a:spLocks noChangeShapeType="1"/>
            </p:cNvSpPr>
            <p:nvPr/>
          </p:nvSpPr>
          <p:spPr bwMode="auto">
            <a:xfrm flipV="1">
              <a:off x="1152" y="1536"/>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13" name="Line 9"/>
            <p:cNvSpPr>
              <a:spLocks noChangeShapeType="1"/>
            </p:cNvSpPr>
            <p:nvPr/>
          </p:nvSpPr>
          <p:spPr bwMode="auto">
            <a:xfrm flipH="1" flipV="1">
              <a:off x="1152" y="960"/>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14" name="AutoShape 10"/>
            <p:cNvSpPr>
              <a:spLocks noChangeArrowheads="1"/>
            </p:cNvSpPr>
            <p:nvPr/>
          </p:nvSpPr>
          <p:spPr bwMode="auto">
            <a:xfrm rot="-2674825">
              <a:off x="2112" y="1440"/>
              <a:ext cx="96" cy="528"/>
            </a:xfrm>
            <a:prstGeom prst="triangle">
              <a:avLst>
                <a:gd name="adj" fmla="val 50000"/>
              </a:avLst>
            </a:prstGeom>
            <a:solidFill>
              <a:srgbClr val="FF0000"/>
            </a:solidFill>
            <a:ln w="2857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15" name="AutoShape 11"/>
            <p:cNvSpPr>
              <a:spLocks noChangeArrowheads="1"/>
            </p:cNvSpPr>
            <p:nvPr/>
          </p:nvSpPr>
          <p:spPr bwMode="auto">
            <a:xfrm rot="-7046476">
              <a:off x="2232" y="936"/>
              <a:ext cx="96" cy="528"/>
            </a:xfrm>
            <a:prstGeom prst="triangle">
              <a:avLst>
                <a:gd name="adj" fmla="val 50000"/>
              </a:avLst>
            </a:prstGeom>
            <a:solidFill>
              <a:srgbClr val="FF0000"/>
            </a:solidFill>
            <a:ln w="38100" cap="rnd">
              <a:solidFill>
                <a:schemeClr val="tx1"/>
              </a:solidFill>
              <a:prstDash val="sysDot"/>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16" name="Line 12"/>
            <p:cNvSpPr>
              <a:spLocks noChangeShapeType="1"/>
            </p:cNvSpPr>
            <p:nvPr/>
          </p:nvSpPr>
          <p:spPr bwMode="auto">
            <a:xfrm flipH="1">
              <a:off x="1248" y="1728"/>
              <a:ext cx="336" cy="336"/>
            </a:xfrm>
            <a:prstGeom prst="line">
              <a:avLst/>
            </a:prstGeom>
            <a:noFill/>
            <a:ln w="38100">
              <a:solidFill>
                <a:srgbClr val="FFFF00"/>
              </a:solidFill>
              <a:round/>
              <a:headEnd/>
              <a:tailEnd type="triangle" w="med" len="me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17" name="Line 13"/>
            <p:cNvSpPr>
              <a:spLocks noChangeShapeType="1"/>
            </p:cNvSpPr>
            <p:nvPr/>
          </p:nvSpPr>
          <p:spPr bwMode="auto">
            <a:xfrm flipH="1" flipV="1">
              <a:off x="1248" y="672"/>
              <a:ext cx="336" cy="336"/>
            </a:xfrm>
            <a:prstGeom prst="line">
              <a:avLst/>
            </a:prstGeom>
            <a:noFill/>
            <a:ln w="38100">
              <a:solidFill>
                <a:srgbClr val="FFFF00"/>
              </a:solidFill>
              <a:round/>
              <a:headEnd/>
              <a:tailEnd type="triangle" w="med" len="me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grpSp>
      <p:grpSp>
        <p:nvGrpSpPr>
          <p:cNvPr id="18" name="Group 17"/>
          <p:cNvGrpSpPr>
            <a:grpSpLocks/>
          </p:cNvGrpSpPr>
          <p:nvPr/>
        </p:nvGrpSpPr>
        <p:grpSpPr bwMode="auto">
          <a:xfrm>
            <a:off x="6173960" y="2476504"/>
            <a:ext cx="1181637" cy="906314"/>
            <a:chOff x="3072" y="672"/>
            <a:chExt cx="1728" cy="1392"/>
          </a:xfrm>
        </p:grpSpPr>
        <p:sp>
          <p:nvSpPr>
            <p:cNvPr id="19" name="Oval 18"/>
            <p:cNvSpPr>
              <a:spLocks noChangeArrowheads="1"/>
            </p:cNvSpPr>
            <p:nvPr/>
          </p:nvSpPr>
          <p:spPr bwMode="auto">
            <a:xfrm>
              <a:off x="3072" y="1680"/>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20" name="Oval 19"/>
            <p:cNvSpPr>
              <a:spLocks noChangeArrowheads="1"/>
            </p:cNvSpPr>
            <p:nvPr/>
          </p:nvSpPr>
          <p:spPr bwMode="auto">
            <a:xfrm>
              <a:off x="3072" y="672"/>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21" name="Oval 20"/>
            <p:cNvSpPr>
              <a:spLocks noChangeArrowheads="1"/>
            </p:cNvSpPr>
            <p:nvPr/>
          </p:nvSpPr>
          <p:spPr bwMode="auto">
            <a:xfrm>
              <a:off x="3648" y="1056"/>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dirty="0">
                  <a:latin typeface="Arial" charset="0"/>
                </a:rPr>
                <a:t>C</a:t>
              </a:r>
            </a:p>
          </p:txBody>
        </p:sp>
        <p:sp>
          <p:nvSpPr>
            <p:cNvPr id="22" name="Line 18"/>
            <p:cNvSpPr>
              <a:spLocks noChangeShapeType="1"/>
            </p:cNvSpPr>
            <p:nvPr/>
          </p:nvSpPr>
          <p:spPr bwMode="auto">
            <a:xfrm flipV="1">
              <a:off x="3408" y="1536"/>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23" name="Line 19"/>
            <p:cNvSpPr>
              <a:spLocks noChangeShapeType="1"/>
            </p:cNvSpPr>
            <p:nvPr/>
          </p:nvSpPr>
          <p:spPr bwMode="auto">
            <a:xfrm flipH="1" flipV="1">
              <a:off x="3408" y="960"/>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24" name="AutoShape 20"/>
            <p:cNvSpPr>
              <a:spLocks noChangeArrowheads="1"/>
            </p:cNvSpPr>
            <p:nvPr/>
          </p:nvSpPr>
          <p:spPr bwMode="auto">
            <a:xfrm rot="-2674825">
              <a:off x="4368" y="1440"/>
              <a:ext cx="96" cy="528"/>
            </a:xfrm>
            <a:prstGeom prst="triangle">
              <a:avLst>
                <a:gd name="adj" fmla="val 50000"/>
              </a:avLst>
            </a:prstGeom>
            <a:solidFill>
              <a:srgbClr val="FF0000"/>
            </a:solidFill>
            <a:ln w="2857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25" name="AutoShape 21"/>
            <p:cNvSpPr>
              <a:spLocks noChangeArrowheads="1"/>
            </p:cNvSpPr>
            <p:nvPr/>
          </p:nvSpPr>
          <p:spPr bwMode="auto">
            <a:xfrm rot="-7046476">
              <a:off x="4488" y="936"/>
              <a:ext cx="96" cy="528"/>
            </a:xfrm>
            <a:prstGeom prst="triangle">
              <a:avLst>
                <a:gd name="adj" fmla="val 50000"/>
              </a:avLst>
            </a:prstGeom>
            <a:solidFill>
              <a:srgbClr val="FF0000"/>
            </a:solidFill>
            <a:ln w="38100" cap="rnd">
              <a:solidFill>
                <a:schemeClr val="tx1"/>
              </a:solidFill>
              <a:prstDash val="sysDot"/>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26" name="Line 22"/>
            <p:cNvSpPr>
              <a:spLocks noChangeShapeType="1"/>
            </p:cNvSpPr>
            <p:nvPr/>
          </p:nvSpPr>
          <p:spPr bwMode="auto">
            <a:xfrm flipH="1">
              <a:off x="3504" y="1728"/>
              <a:ext cx="336" cy="336"/>
            </a:xfrm>
            <a:prstGeom prst="line">
              <a:avLst/>
            </a:prstGeom>
            <a:noFill/>
            <a:ln w="38100">
              <a:solidFill>
                <a:srgbClr val="FFFF00"/>
              </a:solidFill>
              <a:round/>
              <a:headEnd/>
              <a:tailEnd type="triangle" w="med" len="me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27" name="Line 23"/>
            <p:cNvSpPr>
              <a:spLocks noChangeShapeType="1"/>
            </p:cNvSpPr>
            <p:nvPr/>
          </p:nvSpPr>
          <p:spPr bwMode="auto">
            <a:xfrm>
              <a:off x="3504" y="720"/>
              <a:ext cx="336" cy="336"/>
            </a:xfrm>
            <a:prstGeom prst="line">
              <a:avLst/>
            </a:prstGeom>
            <a:noFill/>
            <a:ln w="38100">
              <a:solidFill>
                <a:srgbClr val="FFFF00"/>
              </a:solidFill>
              <a:round/>
              <a:headEnd/>
              <a:tailEnd type="triangle" w="med" len="me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grpSp>
      <p:pic>
        <p:nvPicPr>
          <p:cNvPr id="28" name="Picture 27" descr="CH2SymStr"/>
          <p:cNvPicPr>
            <a:picLocks noChangeAspect="1" noChangeArrowheads="1" noCrop="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19200" y="2111148"/>
            <a:ext cx="1413142" cy="14131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 name="Picture 28" descr="CH2AsymStr"/>
          <p:cNvPicPr>
            <a:picLocks noChangeAspect="1" noChangeArrowheads="1" noCrop="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95800" y="2170019"/>
            <a:ext cx="1295400"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 name="Text Box 25"/>
          <p:cNvSpPr txBox="1">
            <a:spLocks noChangeArrowheads="1"/>
          </p:cNvSpPr>
          <p:nvPr/>
        </p:nvSpPr>
        <p:spPr bwMode="auto">
          <a:xfrm>
            <a:off x="6843625" y="3300296"/>
            <a:ext cx="10906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r>
              <a:rPr lang="en-US" sz="1400" dirty="0">
                <a:solidFill>
                  <a:schemeClr val="accent2"/>
                </a:solidFill>
                <a:latin typeface="Arial" charset="0"/>
              </a:rPr>
              <a:t>asymmetric</a:t>
            </a:r>
          </a:p>
        </p:txBody>
      </p:sp>
      <p:sp>
        <p:nvSpPr>
          <p:cNvPr id="31" name="Text Box 70"/>
          <p:cNvSpPr txBox="1">
            <a:spLocks noChangeArrowheads="1"/>
          </p:cNvSpPr>
          <p:nvPr/>
        </p:nvSpPr>
        <p:spPr bwMode="auto">
          <a:xfrm>
            <a:off x="3186025" y="3376496"/>
            <a:ext cx="9921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r>
              <a:rPr lang="en-US" sz="1400" dirty="0">
                <a:solidFill>
                  <a:schemeClr val="accent2"/>
                </a:solidFill>
                <a:latin typeface="Arial" charset="0"/>
              </a:rPr>
              <a:t>symmetric</a:t>
            </a:r>
          </a:p>
        </p:txBody>
      </p:sp>
      <p:grpSp>
        <p:nvGrpSpPr>
          <p:cNvPr id="32" name="Group 31"/>
          <p:cNvGrpSpPr>
            <a:grpSpLocks/>
          </p:cNvGrpSpPr>
          <p:nvPr/>
        </p:nvGrpSpPr>
        <p:grpSpPr bwMode="auto">
          <a:xfrm>
            <a:off x="1410271" y="4192379"/>
            <a:ext cx="932365" cy="772884"/>
            <a:chOff x="336" y="336"/>
            <a:chExt cx="1968" cy="1392"/>
          </a:xfrm>
        </p:grpSpPr>
        <p:sp>
          <p:nvSpPr>
            <p:cNvPr id="33" name="Oval 32"/>
            <p:cNvSpPr>
              <a:spLocks noChangeArrowheads="1"/>
            </p:cNvSpPr>
            <p:nvPr/>
          </p:nvSpPr>
          <p:spPr bwMode="auto">
            <a:xfrm>
              <a:off x="576" y="1344"/>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34" name="Oval 33"/>
            <p:cNvSpPr>
              <a:spLocks noChangeArrowheads="1"/>
            </p:cNvSpPr>
            <p:nvPr/>
          </p:nvSpPr>
          <p:spPr bwMode="auto">
            <a:xfrm>
              <a:off x="576" y="336"/>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35" name="Oval 34"/>
            <p:cNvSpPr>
              <a:spLocks noChangeArrowheads="1"/>
            </p:cNvSpPr>
            <p:nvPr/>
          </p:nvSpPr>
          <p:spPr bwMode="auto">
            <a:xfrm>
              <a:off x="1152" y="720"/>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36" name="Line 30"/>
            <p:cNvSpPr>
              <a:spLocks noChangeShapeType="1"/>
            </p:cNvSpPr>
            <p:nvPr/>
          </p:nvSpPr>
          <p:spPr bwMode="auto">
            <a:xfrm flipV="1">
              <a:off x="912" y="1200"/>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37" name="Line 31"/>
            <p:cNvSpPr>
              <a:spLocks noChangeShapeType="1"/>
            </p:cNvSpPr>
            <p:nvPr/>
          </p:nvSpPr>
          <p:spPr bwMode="auto">
            <a:xfrm flipH="1" flipV="1">
              <a:off x="912" y="624"/>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38" name="AutoShape 32"/>
            <p:cNvSpPr>
              <a:spLocks noChangeArrowheads="1"/>
            </p:cNvSpPr>
            <p:nvPr/>
          </p:nvSpPr>
          <p:spPr bwMode="auto">
            <a:xfrm rot="-2674825">
              <a:off x="1872" y="1104"/>
              <a:ext cx="96" cy="528"/>
            </a:xfrm>
            <a:prstGeom prst="triangle">
              <a:avLst>
                <a:gd name="adj" fmla="val 50000"/>
              </a:avLst>
            </a:prstGeom>
            <a:solidFill>
              <a:srgbClr val="FF0000"/>
            </a:solidFill>
            <a:ln w="2857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9" name="AutoShape 33"/>
            <p:cNvSpPr>
              <a:spLocks noChangeArrowheads="1"/>
            </p:cNvSpPr>
            <p:nvPr/>
          </p:nvSpPr>
          <p:spPr bwMode="auto">
            <a:xfrm rot="-7046476">
              <a:off x="1992" y="600"/>
              <a:ext cx="96" cy="528"/>
            </a:xfrm>
            <a:prstGeom prst="triangle">
              <a:avLst>
                <a:gd name="adj" fmla="val 50000"/>
              </a:avLst>
            </a:prstGeom>
            <a:solidFill>
              <a:srgbClr val="FF0000"/>
            </a:solidFill>
            <a:ln w="38100" cap="rnd">
              <a:solidFill>
                <a:schemeClr val="tx1"/>
              </a:solidFill>
              <a:prstDash val="sysDot"/>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40" name="Oval 39"/>
            <p:cNvSpPr>
              <a:spLocks noChangeArrowheads="1"/>
            </p:cNvSpPr>
            <p:nvPr/>
          </p:nvSpPr>
          <p:spPr bwMode="auto">
            <a:xfrm>
              <a:off x="1152" y="720"/>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41" name="AutoShape 35"/>
            <p:cNvSpPr>
              <a:spLocks noChangeArrowheads="1"/>
            </p:cNvSpPr>
            <p:nvPr/>
          </p:nvSpPr>
          <p:spPr bwMode="auto">
            <a:xfrm rot="-5550514">
              <a:off x="288" y="1296"/>
              <a:ext cx="480" cy="38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42" name="AutoShape 36"/>
            <p:cNvSpPr>
              <a:spLocks noChangeArrowheads="1"/>
            </p:cNvSpPr>
            <p:nvPr/>
          </p:nvSpPr>
          <p:spPr bwMode="auto">
            <a:xfrm rot="5550514" flipV="1">
              <a:off x="288" y="384"/>
              <a:ext cx="480" cy="38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grpSp>
      <p:grpSp>
        <p:nvGrpSpPr>
          <p:cNvPr id="43" name="Group 42"/>
          <p:cNvGrpSpPr>
            <a:grpSpLocks/>
          </p:cNvGrpSpPr>
          <p:nvPr/>
        </p:nvGrpSpPr>
        <p:grpSpPr bwMode="auto">
          <a:xfrm>
            <a:off x="2996432" y="4180586"/>
            <a:ext cx="870210" cy="708478"/>
            <a:chOff x="2880" y="336"/>
            <a:chExt cx="1968" cy="1440"/>
          </a:xfrm>
        </p:grpSpPr>
        <p:sp>
          <p:nvSpPr>
            <p:cNvPr id="44" name="Oval 43"/>
            <p:cNvSpPr>
              <a:spLocks noChangeArrowheads="1"/>
            </p:cNvSpPr>
            <p:nvPr/>
          </p:nvSpPr>
          <p:spPr bwMode="auto">
            <a:xfrm>
              <a:off x="3120" y="1392"/>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45" name="Oval 44"/>
            <p:cNvSpPr>
              <a:spLocks noChangeArrowheads="1"/>
            </p:cNvSpPr>
            <p:nvPr/>
          </p:nvSpPr>
          <p:spPr bwMode="auto">
            <a:xfrm>
              <a:off x="3120" y="384"/>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46" name="Oval 45"/>
            <p:cNvSpPr>
              <a:spLocks noChangeArrowheads="1"/>
            </p:cNvSpPr>
            <p:nvPr/>
          </p:nvSpPr>
          <p:spPr bwMode="auto">
            <a:xfrm>
              <a:off x="3696" y="768"/>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47" name="Line 41"/>
            <p:cNvSpPr>
              <a:spLocks noChangeShapeType="1"/>
            </p:cNvSpPr>
            <p:nvPr/>
          </p:nvSpPr>
          <p:spPr bwMode="auto">
            <a:xfrm flipV="1">
              <a:off x="3456" y="1248"/>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48" name="Line 42"/>
            <p:cNvSpPr>
              <a:spLocks noChangeShapeType="1"/>
            </p:cNvSpPr>
            <p:nvPr/>
          </p:nvSpPr>
          <p:spPr bwMode="auto">
            <a:xfrm flipH="1" flipV="1">
              <a:off x="3456" y="672"/>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49" name="AutoShape 43"/>
            <p:cNvSpPr>
              <a:spLocks noChangeArrowheads="1"/>
            </p:cNvSpPr>
            <p:nvPr/>
          </p:nvSpPr>
          <p:spPr bwMode="auto">
            <a:xfrm rot="-2674825">
              <a:off x="4416" y="1152"/>
              <a:ext cx="96" cy="528"/>
            </a:xfrm>
            <a:prstGeom prst="triangle">
              <a:avLst>
                <a:gd name="adj" fmla="val 50000"/>
              </a:avLst>
            </a:prstGeom>
            <a:solidFill>
              <a:srgbClr val="FF0000"/>
            </a:solidFill>
            <a:ln w="2857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50" name="AutoShape 44"/>
            <p:cNvSpPr>
              <a:spLocks noChangeArrowheads="1"/>
            </p:cNvSpPr>
            <p:nvPr/>
          </p:nvSpPr>
          <p:spPr bwMode="auto">
            <a:xfrm rot="-7046476">
              <a:off x="4536" y="648"/>
              <a:ext cx="96" cy="528"/>
            </a:xfrm>
            <a:prstGeom prst="triangle">
              <a:avLst>
                <a:gd name="adj" fmla="val 50000"/>
              </a:avLst>
            </a:prstGeom>
            <a:solidFill>
              <a:srgbClr val="FF0000"/>
            </a:solidFill>
            <a:ln w="38100" cap="rnd">
              <a:solidFill>
                <a:schemeClr val="tx1"/>
              </a:solidFill>
              <a:prstDash val="sysDot"/>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51" name="Oval 50"/>
            <p:cNvSpPr>
              <a:spLocks noChangeArrowheads="1"/>
            </p:cNvSpPr>
            <p:nvPr/>
          </p:nvSpPr>
          <p:spPr bwMode="auto">
            <a:xfrm>
              <a:off x="3696" y="768"/>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52" name="AutoShape 46"/>
            <p:cNvSpPr>
              <a:spLocks noChangeArrowheads="1"/>
            </p:cNvSpPr>
            <p:nvPr/>
          </p:nvSpPr>
          <p:spPr bwMode="auto">
            <a:xfrm rot="-5550514">
              <a:off x="2832" y="1344"/>
              <a:ext cx="480" cy="38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53" name="AutoShape 47"/>
            <p:cNvSpPr>
              <a:spLocks noChangeArrowheads="1"/>
            </p:cNvSpPr>
            <p:nvPr/>
          </p:nvSpPr>
          <p:spPr bwMode="auto">
            <a:xfrm rot="-5550514">
              <a:off x="2832" y="384"/>
              <a:ext cx="480" cy="38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grpSp>
      <p:grpSp>
        <p:nvGrpSpPr>
          <p:cNvPr id="54" name="Group 53"/>
          <p:cNvGrpSpPr>
            <a:grpSpLocks/>
          </p:cNvGrpSpPr>
          <p:nvPr/>
        </p:nvGrpSpPr>
        <p:grpSpPr bwMode="auto">
          <a:xfrm>
            <a:off x="6868589" y="4180586"/>
            <a:ext cx="808053" cy="708478"/>
            <a:chOff x="2832" y="2256"/>
            <a:chExt cx="2016" cy="1536"/>
          </a:xfrm>
        </p:grpSpPr>
        <p:sp>
          <p:nvSpPr>
            <p:cNvPr id="55" name="Oval 54"/>
            <p:cNvSpPr>
              <a:spLocks noChangeArrowheads="1"/>
            </p:cNvSpPr>
            <p:nvPr/>
          </p:nvSpPr>
          <p:spPr bwMode="auto">
            <a:xfrm>
              <a:off x="3120" y="3408"/>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56" name="Oval 55"/>
            <p:cNvSpPr>
              <a:spLocks noChangeArrowheads="1"/>
            </p:cNvSpPr>
            <p:nvPr/>
          </p:nvSpPr>
          <p:spPr bwMode="auto">
            <a:xfrm>
              <a:off x="3120" y="2400"/>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57" name="Oval 56"/>
            <p:cNvSpPr>
              <a:spLocks noChangeArrowheads="1"/>
            </p:cNvSpPr>
            <p:nvPr/>
          </p:nvSpPr>
          <p:spPr bwMode="auto">
            <a:xfrm>
              <a:off x="3696" y="2784"/>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58" name="Line 52"/>
            <p:cNvSpPr>
              <a:spLocks noChangeShapeType="1"/>
            </p:cNvSpPr>
            <p:nvPr/>
          </p:nvSpPr>
          <p:spPr bwMode="auto">
            <a:xfrm flipV="1">
              <a:off x="3456" y="3264"/>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59" name="Line 53"/>
            <p:cNvSpPr>
              <a:spLocks noChangeShapeType="1"/>
            </p:cNvSpPr>
            <p:nvPr/>
          </p:nvSpPr>
          <p:spPr bwMode="auto">
            <a:xfrm flipH="1" flipV="1">
              <a:off x="3456" y="2688"/>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60" name="AutoShape 54"/>
            <p:cNvSpPr>
              <a:spLocks noChangeArrowheads="1"/>
            </p:cNvSpPr>
            <p:nvPr/>
          </p:nvSpPr>
          <p:spPr bwMode="auto">
            <a:xfrm rot="-2674825">
              <a:off x="4416" y="3168"/>
              <a:ext cx="96" cy="528"/>
            </a:xfrm>
            <a:prstGeom prst="triangle">
              <a:avLst>
                <a:gd name="adj" fmla="val 50000"/>
              </a:avLst>
            </a:prstGeom>
            <a:solidFill>
              <a:srgbClr val="FF0000"/>
            </a:solidFill>
            <a:ln w="2857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61" name="AutoShape 55"/>
            <p:cNvSpPr>
              <a:spLocks noChangeArrowheads="1"/>
            </p:cNvSpPr>
            <p:nvPr/>
          </p:nvSpPr>
          <p:spPr bwMode="auto">
            <a:xfrm rot="-7046476">
              <a:off x="4536" y="2664"/>
              <a:ext cx="96" cy="528"/>
            </a:xfrm>
            <a:prstGeom prst="triangle">
              <a:avLst>
                <a:gd name="adj" fmla="val 50000"/>
              </a:avLst>
            </a:prstGeom>
            <a:solidFill>
              <a:srgbClr val="FF0000"/>
            </a:solidFill>
            <a:ln w="38100" cap="rnd">
              <a:solidFill>
                <a:schemeClr val="tx1"/>
              </a:solidFill>
              <a:prstDash val="sysDot"/>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62" name="Oval 61"/>
            <p:cNvSpPr>
              <a:spLocks noChangeArrowheads="1"/>
            </p:cNvSpPr>
            <p:nvPr/>
          </p:nvSpPr>
          <p:spPr bwMode="auto">
            <a:xfrm>
              <a:off x="3696" y="2784"/>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63" name="AutoShape 57"/>
            <p:cNvSpPr>
              <a:spLocks noChangeArrowheads="1"/>
            </p:cNvSpPr>
            <p:nvPr/>
          </p:nvSpPr>
          <p:spPr bwMode="auto">
            <a:xfrm flipV="1">
              <a:off x="2832" y="2256"/>
              <a:ext cx="288" cy="336"/>
            </a:xfrm>
            <a:prstGeom prst="curvedRightArrow">
              <a:avLst>
                <a:gd name="adj1" fmla="val 23333"/>
                <a:gd name="adj2" fmla="val 46667"/>
                <a:gd name="adj3" fmla="val 33333"/>
              </a:avLst>
            </a:prstGeom>
            <a:solidFill>
              <a:schemeClr val="accent1"/>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64" name="AutoShape 58"/>
            <p:cNvSpPr>
              <a:spLocks noChangeArrowheads="1"/>
            </p:cNvSpPr>
            <p:nvPr/>
          </p:nvSpPr>
          <p:spPr bwMode="auto">
            <a:xfrm flipV="1">
              <a:off x="2832" y="3312"/>
              <a:ext cx="288" cy="336"/>
            </a:xfrm>
            <a:prstGeom prst="curvedRightArrow">
              <a:avLst>
                <a:gd name="adj1" fmla="val 23333"/>
                <a:gd name="adj2" fmla="val 46667"/>
                <a:gd name="adj3" fmla="val 33333"/>
              </a:avLst>
            </a:prstGeom>
            <a:solidFill>
              <a:schemeClr val="accent1"/>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grpSp>
        <p:nvGrpSpPr>
          <p:cNvPr id="65" name="Group 64"/>
          <p:cNvGrpSpPr>
            <a:grpSpLocks/>
          </p:cNvGrpSpPr>
          <p:nvPr/>
        </p:nvGrpSpPr>
        <p:grpSpPr bwMode="auto">
          <a:xfrm>
            <a:off x="5511030" y="4180586"/>
            <a:ext cx="870208" cy="708478"/>
            <a:chOff x="288" y="2304"/>
            <a:chExt cx="2016" cy="1584"/>
          </a:xfrm>
        </p:grpSpPr>
        <p:sp>
          <p:nvSpPr>
            <p:cNvPr id="66" name="Oval 65"/>
            <p:cNvSpPr>
              <a:spLocks noChangeArrowheads="1"/>
            </p:cNvSpPr>
            <p:nvPr/>
          </p:nvSpPr>
          <p:spPr bwMode="auto">
            <a:xfrm>
              <a:off x="576" y="3408"/>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67" name="Oval 66"/>
            <p:cNvSpPr>
              <a:spLocks noChangeArrowheads="1"/>
            </p:cNvSpPr>
            <p:nvPr/>
          </p:nvSpPr>
          <p:spPr bwMode="auto">
            <a:xfrm>
              <a:off x="576" y="2400"/>
              <a:ext cx="384" cy="38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H</a:t>
              </a:r>
            </a:p>
          </p:txBody>
        </p:sp>
        <p:sp>
          <p:nvSpPr>
            <p:cNvPr id="68" name="Oval 67"/>
            <p:cNvSpPr>
              <a:spLocks noChangeArrowheads="1"/>
            </p:cNvSpPr>
            <p:nvPr/>
          </p:nvSpPr>
          <p:spPr bwMode="auto">
            <a:xfrm>
              <a:off x="1152" y="2784"/>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69" name="Line 63"/>
            <p:cNvSpPr>
              <a:spLocks noChangeShapeType="1"/>
            </p:cNvSpPr>
            <p:nvPr/>
          </p:nvSpPr>
          <p:spPr bwMode="auto">
            <a:xfrm flipV="1">
              <a:off x="912" y="3264"/>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70" name="Line 64"/>
            <p:cNvSpPr>
              <a:spLocks noChangeShapeType="1"/>
            </p:cNvSpPr>
            <p:nvPr/>
          </p:nvSpPr>
          <p:spPr bwMode="auto">
            <a:xfrm flipH="1" flipV="1">
              <a:off x="912" y="2688"/>
              <a:ext cx="288" cy="240"/>
            </a:xfrm>
            <a:prstGeom prst="line">
              <a:avLst/>
            </a:prstGeom>
            <a:noFill/>
            <a:ln w="76200">
              <a:solidFill>
                <a:schemeClr val="hlink"/>
              </a:solidFill>
              <a:round/>
              <a:headEnd/>
              <a:tailEnd/>
            </a:ln>
            <a:extLst>
              <a:ext uri="{909E8E84-426E-40DD-AFC4-6F175D3DCCD1}">
                <a14:hiddenFill xmlns="" xmlns:a14="http://schemas.microsoft.com/office/drawing/2010/main">
                  <a:noFill/>
                </a14:hiddenFill>
              </a:ext>
            </a:extLst>
          </p:spPr>
          <p:txBody>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PH"/>
            </a:p>
          </p:txBody>
        </p:sp>
        <p:sp>
          <p:nvSpPr>
            <p:cNvPr id="71" name="AutoShape 65"/>
            <p:cNvSpPr>
              <a:spLocks noChangeArrowheads="1"/>
            </p:cNvSpPr>
            <p:nvPr/>
          </p:nvSpPr>
          <p:spPr bwMode="auto">
            <a:xfrm rot="-2674825">
              <a:off x="1872" y="3168"/>
              <a:ext cx="96" cy="528"/>
            </a:xfrm>
            <a:prstGeom prst="triangle">
              <a:avLst>
                <a:gd name="adj" fmla="val 50000"/>
              </a:avLst>
            </a:prstGeom>
            <a:solidFill>
              <a:srgbClr val="FF0000"/>
            </a:solidFill>
            <a:ln w="2857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72" name="AutoShape 66"/>
            <p:cNvSpPr>
              <a:spLocks noChangeArrowheads="1"/>
            </p:cNvSpPr>
            <p:nvPr/>
          </p:nvSpPr>
          <p:spPr bwMode="auto">
            <a:xfrm rot="-7046476">
              <a:off x="1992" y="2664"/>
              <a:ext cx="96" cy="528"/>
            </a:xfrm>
            <a:prstGeom prst="triangle">
              <a:avLst>
                <a:gd name="adj" fmla="val 50000"/>
              </a:avLst>
            </a:prstGeom>
            <a:solidFill>
              <a:srgbClr val="FF0000"/>
            </a:solidFill>
            <a:ln w="38100" cap="rnd">
              <a:solidFill>
                <a:schemeClr val="tx1"/>
              </a:solidFill>
              <a:prstDash val="sysDot"/>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73" name="Oval 72"/>
            <p:cNvSpPr>
              <a:spLocks noChangeArrowheads="1"/>
            </p:cNvSpPr>
            <p:nvPr/>
          </p:nvSpPr>
          <p:spPr bwMode="auto">
            <a:xfrm>
              <a:off x="1152" y="2784"/>
              <a:ext cx="624" cy="624"/>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a:r>
                <a:rPr lang="en-US" sz="1600" b="1">
                  <a:latin typeface="Arial" charset="0"/>
                </a:rPr>
                <a:t>C</a:t>
              </a:r>
            </a:p>
          </p:txBody>
        </p:sp>
        <p:sp>
          <p:nvSpPr>
            <p:cNvPr id="74" name="AutoShape 68"/>
            <p:cNvSpPr>
              <a:spLocks noChangeArrowheads="1"/>
            </p:cNvSpPr>
            <p:nvPr/>
          </p:nvSpPr>
          <p:spPr bwMode="auto">
            <a:xfrm flipV="1">
              <a:off x="288" y="2304"/>
              <a:ext cx="288" cy="336"/>
            </a:xfrm>
            <a:prstGeom prst="curvedRightArrow">
              <a:avLst>
                <a:gd name="adj1" fmla="val 23333"/>
                <a:gd name="adj2" fmla="val 46667"/>
                <a:gd name="adj3" fmla="val 33333"/>
              </a:avLst>
            </a:prstGeom>
            <a:solidFill>
              <a:schemeClr val="accent1"/>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75" name="AutoShape 69"/>
            <p:cNvSpPr>
              <a:spLocks noChangeArrowheads="1"/>
            </p:cNvSpPr>
            <p:nvPr/>
          </p:nvSpPr>
          <p:spPr bwMode="auto">
            <a:xfrm flipH="1">
              <a:off x="336" y="3552"/>
              <a:ext cx="240" cy="336"/>
            </a:xfrm>
            <a:prstGeom prst="curvedLeftArrow">
              <a:avLst>
                <a:gd name="adj1" fmla="val 28000"/>
                <a:gd name="adj2" fmla="val 56000"/>
                <a:gd name="adj3" fmla="val 33333"/>
              </a:avLst>
            </a:prstGeom>
            <a:solidFill>
              <a:schemeClr val="accent1"/>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sp>
        <p:nvSpPr>
          <p:cNvPr id="76" name="Text Box 24"/>
          <p:cNvSpPr txBox="1">
            <a:spLocks noChangeArrowheads="1"/>
          </p:cNvSpPr>
          <p:nvPr/>
        </p:nvSpPr>
        <p:spPr bwMode="auto">
          <a:xfrm>
            <a:off x="1425964" y="4892667"/>
            <a:ext cx="736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r>
              <a:rPr lang="en-US" sz="1400" dirty="0">
                <a:latin typeface="Arial" charset="0"/>
              </a:rPr>
              <a:t>scissor</a:t>
            </a:r>
          </a:p>
        </p:txBody>
      </p:sp>
      <p:sp>
        <p:nvSpPr>
          <p:cNvPr id="77" name="Text Box 71"/>
          <p:cNvSpPr txBox="1">
            <a:spLocks noChangeArrowheads="1"/>
          </p:cNvSpPr>
          <p:nvPr/>
        </p:nvSpPr>
        <p:spPr bwMode="auto">
          <a:xfrm>
            <a:off x="2975364" y="4892667"/>
            <a:ext cx="5191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r>
              <a:rPr lang="en-US" sz="1400" dirty="0">
                <a:latin typeface="Arial" charset="0"/>
              </a:rPr>
              <a:t>rock</a:t>
            </a:r>
          </a:p>
        </p:txBody>
      </p:sp>
      <p:sp>
        <p:nvSpPr>
          <p:cNvPr id="78" name="Text Box 72"/>
          <p:cNvSpPr txBox="1">
            <a:spLocks noChangeArrowheads="1"/>
          </p:cNvSpPr>
          <p:nvPr/>
        </p:nvSpPr>
        <p:spPr bwMode="auto">
          <a:xfrm>
            <a:off x="5566164" y="4892667"/>
            <a:ext cx="53975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r>
              <a:rPr lang="en-US" sz="1400" dirty="0">
                <a:latin typeface="Arial" charset="0"/>
              </a:rPr>
              <a:t>twist</a:t>
            </a:r>
          </a:p>
        </p:txBody>
      </p:sp>
      <p:sp>
        <p:nvSpPr>
          <p:cNvPr id="79" name="Text Box 73"/>
          <p:cNvSpPr txBox="1">
            <a:spLocks noChangeArrowheads="1"/>
          </p:cNvSpPr>
          <p:nvPr/>
        </p:nvSpPr>
        <p:spPr bwMode="auto">
          <a:xfrm>
            <a:off x="6912364" y="4892667"/>
            <a:ext cx="509588"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r>
              <a:rPr lang="en-US" sz="1400" dirty="0">
                <a:latin typeface="Arial" charset="0"/>
              </a:rPr>
              <a:t>wag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500"/>
                                        <p:tgtEl>
                                          <p:spTgt spid="7">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6"/>
                                        </p:tgtEl>
                                        <p:attrNameLst>
                                          <p:attrName>style.visibility</p:attrName>
                                        </p:attrNameLst>
                                      </p:cBhvr>
                                      <p:to>
                                        <p:strVal val="visible"/>
                                      </p:to>
                                    </p:set>
                                    <p:animEffect transition="in" filter="fade">
                                      <p:cBhvr>
                                        <p:cTn id="40" dur="500"/>
                                        <p:tgtEl>
                                          <p:spTgt spid="7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500"/>
                                        <p:tgtEl>
                                          <p:spTgt spid="7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fade">
                                      <p:cBhvr>
                                        <p:cTn id="46" dur="500"/>
                                        <p:tgtEl>
                                          <p:spTgt spid="7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9"/>
                                        </p:tgtEl>
                                        <p:attrNameLst>
                                          <p:attrName>style.visibility</p:attrName>
                                        </p:attrNameLst>
                                      </p:cBhvr>
                                      <p:to>
                                        <p:strVal val="visible"/>
                                      </p:to>
                                    </p:set>
                                    <p:animEffect transition="in" filter="fade">
                                      <p:cBhvr>
                                        <p:cTn id="49" dur="500"/>
                                        <p:tgtEl>
                                          <p:spTgt spid="79"/>
                                        </p:tgtEl>
                                      </p:cBhvr>
                                    </p:animEffect>
                                  </p:childTnLst>
                                </p:cTn>
                              </p:par>
                              <p:par>
                                <p:cTn id="50" presetID="10" presetClass="entr" presetSubtype="0" fill="hold"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500"/>
                                        <p:tgtEl>
                                          <p:spTgt spid="54"/>
                                        </p:tgtEl>
                                      </p:cBhvr>
                                    </p:animEffect>
                                  </p:childTnLst>
                                </p:cTn>
                              </p:par>
                              <p:par>
                                <p:cTn id="53" presetID="10" presetClass="entr" presetSubtype="0" fill="hold"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500"/>
                                        <p:tgtEl>
                                          <p:spTgt spid="65"/>
                                        </p:tgtEl>
                                      </p:cBhvr>
                                    </p:animEffect>
                                  </p:childTnLst>
                                </p:cTn>
                              </p:par>
                              <p:par>
                                <p:cTn id="56" presetID="10" presetClass="entr" presetSubtype="0" fill="hold" nodeType="with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fade">
                                      <p:cBhvr>
                                        <p:cTn id="58" dur="500"/>
                                        <p:tgtEl>
                                          <p:spTgt spid="43"/>
                                        </p:tgtEl>
                                      </p:cBhvr>
                                    </p:animEffect>
                                  </p:childTnLst>
                                </p:cTn>
                              </p:par>
                              <p:par>
                                <p:cTn id="59" presetID="10"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0" grpId="0"/>
      <p:bldP spid="31" grpId="0"/>
      <p:bldP spid="76" grpId="0"/>
      <p:bldP spid="77" grpId="0"/>
      <p:bldP spid="78" grpId="0"/>
      <p:bldP spid="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IN"/>
          </a:p>
        </p:txBody>
      </p:sp>
      <p:sp>
        <p:nvSpPr>
          <p:cNvPr id="7" name="Content Placeholder 2"/>
          <p:cNvSpPr txBox="1">
            <a:spLocks/>
          </p:cNvSpPr>
          <p:nvPr/>
        </p:nvSpPr>
        <p:spPr>
          <a:xfrm>
            <a:off x="850888" y="856806"/>
            <a:ext cx="7543800" cy="4786771"/>
          </a:xfrm>
          <a:prstGeom prst="rect">
            <a:avLst/>
          </a:prstGeom>
        </p:spPr>
        <p:txBody>
          <a:bodyPr vert="horz" lIns="91440" tIns="45720" rIns="91440" bIns="45720" rtlCol="0">
            <a:normAutofit fontScale="92500" lnSpcReduction="20000"/>
          </a:bodyPr>
          <a:lstStyle/>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r>
              <a:rPr kumimoji="0" lang="en-PH" sz="3200" b="1" i="0" u="none" strike="noStrike" kern="1200" cap="none" spc="0" normalizeH="0" baseline="0" noProof="0" dirty="0" smtClean="0">
                <a:ln>
                  <a:noFill/>
                </a:ln>
                <a:effectLst/>
                <a:uLnTx/>
                <a:uFillTx/>
                <a:latin typeface="+mj-lt"/>
                <a:ea typeface="Adobe Gothic Std B" pitchFamily="34" charset="-128"/>
                <a:cs typeface="+mn-cs"/>
              </a:rPr>
              <a:t>As a covalent bond oscillates – due to the oscillation of the dipole of the molecule – a varying electromagnetic field is produced.</a:t>
            </a: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endParaRPr kumimoji="0" lang="en-PH" sz="3200" b="0" i="0" u="none" strike="noStrike" kern="1200" cap="none" spc="0" normalizeH="0" baseline="0" noProof="0" dirty="0" smtClean="0">
              <a:ln>
                <a:noFill/>
              </a:ln>
              <a:solidFill>
                <a:schemeClr val="accent3">
                  <a:lumMod val="50000"/>
                </a:schemeClr>
              </a:solidFill>
              <a:effectLst/>
              <a:uLnTx/>
              <a:uFillTx/>
              <a:latin typeface="Adobe Gothic Std B" pitchFamily="34" charset="-128"/>
              <a:ea typeface="Adobe Gothic Std B" pitchFamily="34" charset="-128"/>
              <a:cs typeface="+mn-cs"/>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endParaRPr kumimoji="0" lang="en-PH" sz="3200" b="0" i="0" u="none" strike="noStrike" kern="1200" cap="none" spc="0" normalizeH="0" baseline="0" noProof="0" dirty="0" smtClean="0">
              <a:ln>
                <a:noFill/>
              </a:ln>
              <a:solidFill>
                <a:schemeClr val="accent3">
                  <a:lumMod val="50000"/>
                </a:schemeClr>
              </a:solidFill>
              <a:effectLst/>
              <a:uLnTx/>
              <a:uFillTx/>
              <a:latin typeface="Adobe Gothic Std B" pitchFamily="34" charset="-128"/>
              <a:ea typeface="Adobe Gothic Std B" pitchFamily="34" charset="-128"/>
              <a:cs typeface="+mn-cs"/>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endParaRPr kumimoji="0" lang="en-PH" sz="3200" b="0" i="0" u="none" strike="noStrike" kern="1200" cap="none" spc="0" normalizeH="0" baseline="0" noProof="0" dirty="0" smtClean="0">
              <a:ln>
                <a:noFill/>
              </a:ln>
              <a:solidFill>
                <a:schemeClr val="accent3">
                  <a:lumMod val="50000"/>
                </a:schemeClr>
              </a:solidFill>
              <a:effectLst/>
              <a:uLnTx/>
              <a:uFillTx/>
              <a:latin typeface="Adobe Gothic Std B" pitchFamily="34" charset="-128"/>
              <a:ea typeface="Adobe Gothic Std B" pitchFamily="34" charset="-128"/>
              <a:cs typeface="+mn-cs"/>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endParaRPr kumimoji="0" lang="en-PH" sz="3200" b="0" i="0" u="none" strike="noStrike" kern="1200" cap="none" spc="0" normalizeH="0" baseline="0" noProof="0" dirty="0" smtClean="0">
              <a:ln>
                <a:noFill/>
              </a:ln>
              <a:solidFill>
                <a:schemeClr val="accent3">
                  <a:lumMod val="50000"/>
                </a:schemeClr>
              </a:solidFill>
              <a:effectLst/>
              <a:uLnTx/>
              <a:uFillTx/>
              <a:latin typeface="Adobe Gothic Std B" pitchFamily="34" charset="-128"/>
              <a:ea typeface="Adobe Gothic Std B" pitchFamily="34" charset="-128"/>
              <a:cs typeface="+mn-cs"/>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endParaRPr kumimoji="0" lang="en-PH" sz="3200" b="0" i="0" u="none" strike="noStrike" kern="1200" cap="none" spc="0" normalizeH="0" baseline="0" noProof="0" dirty="0" smtClean="0">
              <a:ln>
                <a:noFill/>
              </a:ln>
              <a:solidFill>
                <a:schemeClr val="accent3">
                  <a:lumMod val="50000"/>
                </a:schemeClr>
              </a:solidFill>
              <a:effectLst/>
              <a:uLnTx/>
              <a:uFillTx/>
              <a:latin typeface="Adobe Gothic Std B" pitchFamily="34" charset="-128"/>
              <a:ea typeface="Adobe Gothic Std B" pitchFamily="34" charset="-128"/>
              <a:cs typeface="+mn-cs"/>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r>
              <a:rPr kumimoji="0" lang="en-PH" sz="3200" b="1" i="0" u="none" strike="noStrike" kern="1200" cap="none" spc="0" normalizeH="0" baseline="0" noProof="0" dirty="0" smtClean="0">
                <a:ln>
                  <a:noFill/>
                </a:ln>
                <a:effectLst/>
                <a:uLnTx/>
                <a:uFillTx/>
                <a:latin typeface="+mj-lt"/>
                <a:ea typeface="Adobe Gothic Std B" pitchFamily="34" charset="-128"/>
                <a:cs typeface="+mn-cs"/>
              </a:rPr>
              <a:t>The greater the dipole moment change through the vibration, the more intense the EM field that is generated.</a:t>
            </a: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startAt="6"/>
              <a:tabLst/>
              <a:defRPr/>
            </a:pPr>
            <a:endParaRPr kumimoji="0" lang="en-PH" sz="3200" b="0" i="0" u="none" strike="noStrike" kern="1200" cap="none" spc="0" normalizeH="0" baseline="0" noProof="0" dirty="0">
              <a:ln>
                <a:noFill/>
              </a:ln>
              <a:solidFill>
                <a:schemeClr val="accent3">
                  <a:lumMod val="50000"/>
                </a:schemeClr>
              </a:solidFill>
              <a:effectLst/>
              <a:uLnTx/>
              <a:uFillTx/>
              <a:latin typeface="Adobe Gothic Std B" pitchFamily="34" charset="-128"/>
              <a:ea typeface="Adobe Gothic Std B" pitchFamily="34" charset="-128"/>
              <a:cs typeface="+mn-cs"/>
            </a:endParaRPr>
          </a:p>
        </p:txBody>
      </p:sp>
      <p:sp>
        <p:nvSpPr>
          <p:cNvPr id="8" name="Title 7"/>
          <p:cNvSpPr>
            <a:spLocks noGrp="1"/>
          </p:cNvSpPr>
          <p:nvPr>
            <p:ph type="ctrTitle"/>
          </p:nvPr>
        </p:nvSpPr>
        <p:spPr/>
        <p:txBody>
          <a:bodyPr>
            <a:normAutofit fontScale="9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endParaRPr lang="en-IN" dirty="0"/>
          </a:p>
        </p:txBody>
      </p:sp>
      <p:pic>
        <p:nvPicPr>
          <p:cNvPr id="9" name="Picture 8" descr="sine_wave"/>
          <p:cNvPicPr>
            <a:picLocks noChangeAspect="1" noChangeArrowheads="1" noCrop="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86400" y="2428868"/>
            <a:ext cx="1749552" cy="87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9" descr="vibration"/>
          <p:cNvPicPr>
            <a:picLocks noChangeAspect="1" noChangeArrowheads="1" noCrop="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71600" y="2081214"/>
            <a:ext cx="3124200" cy="156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AutoShape 6"/>
          <p:cNvSpPr>
            <a:spLocks noChangeArrowheads="1"/>
          </p:cNvSpPr>
          <p:nvPr/>
        </p:nvSpPr>
        <p:spPr bwMode="auto">
          <a:xfrm>
            <a:off x="4357686" y="2564128"/>
            <a:ext cx="562356" cy="579120"/>
          </a:xfrm>
          <a:prstGeom prst="rightArrow">
            <a:avLst>
              <a:gd name="adj1" fmla="val 50000"/>
              <a:gd name="adj2" fmla="val 25000"/>
            </a:avLst>
          </a:prstGeom>
          <a:solidFill>
            <a:srgbClr val="FF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6" end="6"/>
                                            </p:txEl>
                                          </p:spTgt>
                                        </p:tgtEl>
                                        <p:attrNameLst>
                                          <p:attrName>style.visibility</p:attrName>
                                        </p:attrNameLst>
                                      </p:cBhvr>
                                      <p:to>
                                        <p:strVal val="visible"/>
                                      </p:to>
                                    </p:set>
                                    <p:animEffect transition="in" filter="fade">
                                      <p:cBhvr>
                                        <p:cTn id="12" dur="500"/>
                                        <p:tgtEl>
                                          <p:spTgt spid="7">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00034" y="-24"/>
            <a:ext cx="9075786" cy="1643074"/>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PH" sz="4400" b="1" i="0" u="none" strike="noStrike" kern="1200" cap="none" spc="0" normalizeH="0" baseline="0" noProof="0" dirty="0" smtClean="0">
                <a:ln>
                  <a:noFill/>
                </a:ln>
                <a:solidFill>
                  <a:srgbClr val="FF0000"/>
                </a:solidFill>
                <a:effectLst/>
                <a:uLnTx/>
                <a:uFillTx/>
                <a:latin typeface="+mj-lt"/>
                <a:ea typeface="+mj-ea"/>
                <a:cs typeface="+mj-cs"/>
              </a:rPr>
              <a:t>Uses and Applications</a:t>
            </a:r>
            <a:endParaRPr kumimoji="0" lang="en-PH" sz="4400" b="1" i="0" u="none" strike="noStrike" kern="1200" cap="none" spc="0" normalizeH="0" baseline="0" noProof="0" dirty="0">
              <a:ln>
                <a:noFill/>
              </a:ln>
              <a:solidFill>
                <a:srgbClr val="FF0000"/>
              </a:solidFill>
              <a:effectLst/>
              <a:uLnTx/>
              <a:uFillTx/>
              <a:latin typeface="+mj-lt"/>
              <a:ea typeface="+mj-ea"/>
              <a:cs typeface="+mj-cs"/>
            </a:endParaRPr>
          </a:p>
        </p:txBody>
      </p:sp>
      <p:sp>
        <p:nvSpPr>
          <p:cNvPr id="8" name="Title 7"/>
          <p:cNvSpPr>
            <a:spLocks noGrp="1"/>
          </p:cNvSpPr>
          <p:nvPr>
            <p:ph type="ctrTitle"/>
          </p:nvPr>
        </p:nvSpPr>
        <p:spPr/>
        <p:txBody>
          <a:bodyPr/>
          <a:lstStyle/>
          <a:p>
            <a:endParaRPr lang="en-IN"/>
          </a:p>
        </p:txBody>
      </p:sp>
      <p:sp>
        <p:nvSpPr>
          <p:cNvPr id="9" name="Content Placeholder 2"/>
          <p:cNvSpPr>
            <a:spLocks noGrp="1"/>
          </p:cNvSpPr>
          <p:nvPr>
            <p:ph type="subTitle" idx="1"/>
          </p:nvPr>
        </p:nvSpPr>
        <p:spPr>
          <a:xfrm>
            <a:off x="357158" y="1714488"/>
            <a:ext cx="8786842" cy="4929222"/>
          </a:xfrm>
        </p:spPr>
        <p:txBody>
          <a:bodyPr>
            <a:noAutofit/>
          </a:bodyPr>
          <a:lstStyle/>
          <a:p>
            <a:r>
              <a:rPr lang="en-PH" sz="2400" b="1" dirty="0">
                <a:solidFill>
                  <a:schemeClr val="tx1"/>
                </a:solidFill>
                <a:latin typeface="Times New Roman" pitchFamily="18" charset="0"/>
                <a:ea typeface="Adobe Gothic Std B" pitchFamily="34" charset="-128"/>
                <a:cs typeface="Times New Roman" pitchFamily="18" charset="0"/>
              </a:rPr>
              <a:t>It is also used in forensic analysis in both criminal and civil cases, for example in identifying polymer </a:t>
            </a:r>
            <a:r>
              <a:rPr lang="en-PH" sz="2400" b="1" dirty="0" smtClean="0">
                <a:solidFill>
                  <a:schemeClr val="tx1"/>
                </a:solidFill>
                <a:latin typeface="Times New Roman" pitchFamily="18" charset="0"/>
                <a:ea typeface="Adobe Gothic Std B" pitchFamily="34" charset="-128"/>
                <a:cs typeface="Times New Roman" pitchFamily="18" charset="0"/>
              </a:rPr>
              <a:t>degradation.</a:t>
            </a:r>
          </a:p>
          <a:p>
            <a:endParaRPr lang="en-PH" sz="2400" b="1" dirty="0" smtClean="0">
              <a:solidFill>
                <a:schemeClr val="tx1"/>
              </a:solidFill>
              <a:latin typeface="Times New Roman" pitchFamily="18" charset="0"/>
              <a:ea typeface="Adobe Gothic Std B" pitchFamily="34" charset="-128"/>
              <a:cs typeface="Times New Roman" pitchFamily="18" charset="0"/>
            </a:endParaRPr>
          </a:p>
          <a:p>
            <a:r>
              <a:rPr lang="en-PH" sz="2400" b="1" dirty="0">
                <a:solidFill>
                  <a:srgbClr val="0070C0"/>
                </a:solidFill>
                <a:latin typeface="Times New Roman" pitchFamily="18" charset="0"/>
                <a:ea typeface="Adobe Gothic Std B" pitchFamily="34" charset="-128"/>
                <a:cs typeface="Times New Roman" pitchFamily="18" charset="0"/>
              </a:rPr>
              <a:t>Chemical Analysis: </a:t>
            </a:r>
            <a:r>
              <a:rPr lang="en-PH" sz="2400" b="1" dirty="0">
                <a:solidFill>
                  <a:schemeClr val="tx1"/>
                </a:solidFill>
                <a:latin typeface="Times New Roman" pitchFamily="18" charset="0"/>
                <a:ea typeface="Adobe Gothic Std B" pitchFamily="34" charset="-128"/>
                <a:cs typeface="Times New Roman" pitchFamily="18" charset="0"/>
              </a:rPr>
              <a:t>Testing Pill Quality. According to "Medical News Today," scientists at the University of Maryland have been successful in using the method of near-infrared spectroscopy (NIR) to make a prediction regarding quick dissolution of pills inside the body. The success of the experiment can help drug manufacturers in checking the quality of pills to benefit consumers in the health industry.</a:t>
            </a:r>
          </a:p>
          <a:p>
            <a:endParaRPr lang="en-PH" sz="2400" b="1" dirty="0">
              <a:solidFill>
                <a:schemeClr val="tx1"/>
              </a:solidFill>
              <a:latin typeface="Times New Roman" pitchFamily="18" charset="0"/>
              <a:ea typeface="Adobe Gothic Std B" pitchFamily="34" charset="-128"/>
              <a:cs typeface="Times New Roman" pitchFamily="18" charset="0"/>
            </a:endParaRPr>
          </a:p>
          <a:p>
            <a:endParaRPr lang="en-PH" sz="2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791</Words>
  <Application>Microsoft Office PowerPoint</Application>
  <PresentationFormat>On-screen Show (4:3)</PresentationFormat>
  <Paragraphs>130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by Dr. Bashir Ahmad Shairgojray Assistant Professor  Department of Chemistry Govt Degree College Kulgam</vt:lpstr>
      <vt:lpstr> </vt:lpstr>
      <vt:lpstr>Slide 3</vt:lpstr>
      <vt:lpstr>Slide 4</vt:lpstr>
      <vt:lpstr>Slide 5</vt:lpstr>
      <vt:lpstr>Slide 6</vt:lpstr>
      <vt:lpstr>Slide 7</vt:lpstr>
      <vt:lpstr>    </vt:lpstr>
      <vt:lpstr>Slide 9</vt:lpstr>
      <vt:lpstr>Slide 10</vt:lpstr>
      <vt:lpstr>It's cheap and fast compared to things like NMR.  It also works for a wide variety of samples and can detect things very strongly, whereas similar techniques like raman spectroscopy are weaker. </vt:lpstr>
      <vt:lpstr>Slide 12</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aaaaaaaaaaaaaaaaaa</dc:title>
  <dc:creator>Bashir Shera</dc:creator>
  <cp:lastModifiedBy>Bashir Shera</cp:lastModifiedBy>
  <cp:revision>7</cp:revision>
  <dcterms:created xsi:type="dcterms:W3CDTF">2019-02-26T05:38:22Z</dcterms:created>
  <dcterms:modified xsi:type="dcterms:W3CDTF">2019-02-26T07:00:35Z</dcterms:modified>
</cp:coreProperties>
</file>